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1387" r:id="rId3"/>
    <p:sldId id="1937" r:id="rId4"/>
    <p:sldId id="1925" r:id="rId5"/>
    <p:sldId id="1906" r:id="rId6"/>
    <p:sldId id="1907" r:id="rId7"/>
    <p:sldId id="1908" r:id="rId8"/>
    <p:sldId id="1910" r:id="rId9"/>
    <p:sldId id="1926" r:id="rId10"/>
    <p:sldId id="1911" r:id="rId11"/>
    <p:sldId id="1913" r:id="rId12"/>
    <p:sldId id="1914" r:id="rId13"/>
    <p:sldId id="1915" r:id="rId14"/>
    <p:sldId id="1916" r:id="rId15"/>
    <p:sldId id="1930" r:id="rId16"/>
    <p:sldId id="1932" r:id="rId17"/>
    <p:sldId id="1934" r:id="rId18"/>
    <p:sldId id="1931" r:id="rId19"/>
    <p:sldId id="1927" r:id="rId20"/>
    <p:sldId id="1917" r:id="rId21"/>
    <p:sldId id="1928" r:id="rId22"/>
    <p:sldId id="1935" r:id="rId23"/>
    <p:sldId id="1918" r:id="rId24"/>
    <p:sldId id="1920" r:id="rId25"/>
    <p:sldId id="1919" r:id="rId26"/>
    <p:sldId id="1921" r:id="rId27"/>
    <p:sldId id="1922" r:id="rId28"/>
    <p:sldId id="1923" r:id="rId29"/>
    <p:sldId id="1933" r:id="rId30"/>
    <p:sldId id="1936" r:id="rId31"/>
    <p:sldId id="715"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74" autoAdjust="0"/>
    <p:restoredTop sz="94706" autoAdjust="0"/>
  </p:normalViewPr>
  <p:slideViewPr>
    <p:cSldViewPr snapToGrid="0">
      <p:cViewPr varScale="1">
        <p:scale>
          <a:sx n="54" d="100"/>
          <a:sy n="54" d="100"/>
        </p:scale>
        <p:origin x="534"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8" d="100"/>
          <a:sy n="68" d="100"/>
        </p:scale>
        <p:origin x="32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5972E6-0498-4D55-842E-7A49A5C1BAC8}"/>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C6F6C62C-1CED-4E59-8DBB-C50525C3AA20}"/>
              </a:ext>
            </a:extLst>
          </p:cNvPr>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r>
              <a:rPr lang="en-US" dirty="0"/>
              <a:t>04/2/2020</a:t>
            </a:r>
          </a:p>
        </p:txBody>
      </p:sp>
      <p:sp>
        <p:nvSpPr>
          <p:cNvPr id="4" name="Footer Placeholder 3">
            <a:extLst>
              <a:ext uri="{FF2B5EF4-FFF2-40B4-BE49-F238E27FC236}">
                <a16:creationId xmlns:a16="http://schemas.microsoft.com/office/drawing/2014/main" id="{93E1A5F6-F923-4074-9AA5-BD4FE41E49A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3B19674-55F6-41D0-8599-77665D4FACF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E969583-6752-4CDC-B5A3-CACBDCE341F5}" type="slidenum">
              <a:rPr lang="en-US" smtClean="0"/>
              <a:t>‹#›</a:t>
            </a:fld>
            <a:endParaRPr lang="en-US" dirty="0"/>
          </a:p>
        </p:txBody>
      </p:sp>
    </p:spTree>
    <p:extLst>
      <p:ext uri="{BB962C8B-B14F-4D97-AF65-F5344CB8AC3E}">
        <p14:creationId xmlns:p14="http://schemas.microsoft.com/office/powerpoint/2010/main" val="1157370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766DDD6E-C917-4A14-8173-A545801DF30A}" type="datetimeFigureOut">
              <a:rPr lang="en-US" smtClean="0"/>
              <a:t>2/18/2022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281F7D-0DBE-472C-9E5B-DB6A655B8BDB}" type="slidenum">
              <a:rPr lang="en-US" smtClean="0"/>
              <a:t>‹#›</a:t>
            </a:fld>
            <a:endParaRPr lang="en-US" dirty="0"/>
          </a:p>
        </p:txBody>
      </p:sp>
    </p:spTree>
    <p:extLst>
      <p:ext uri="{BB962C8B-B14F-4D97-AF65-F5344CB8AC3E}">
        <p14:creationId xmlns:p14="http://schemas.microsoft.com/office/powerpoint/2010/main" val="1807866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9" name="Picture 18" descr="foo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089" y="243611"/>
            <a:ext cx="4818644" cy="5579379"/>
          </a:xfrm>
          <a:prstGeom prst="rect">
            <a:avLst/>
          </a:prstGeom>
        </p:spPr>
      </p:pic>
      <p:sp>
        <p:nvSpPr>
          <p:cNvPr id="2" name="Title 1"/>
          <p:cNvSpPr>
            <a:spLocks noGrp="1"/>
          </p:cNvSpPr>
          <p:nvPr>
            <p:ph type="ctrTitle" hasCustomPrompt="1"/>
          </p:nvPr>
        </p:nvSpPr>
        <p:spPr>
          <a:xfrm>
            <a:off x="5541819" y="883517"/>
            <a:ext cx="6024160" cy="1271636"/>
          </a:xfrm>
          <a:prstGeom prst="rect">
            <a:avLst/>
          </a:prstGeom>
        </p:spPr>
        <p:txBody>
          <a:bodyPr/>
          <a:lstStyle>
            <a:lvl1pPr algn="l">
              <a:lnSpc>
                <a:spcPct val="85000"/>
              </a:lnSpc>
              <a:defRPr sz="3000" b="1" cap="all" baseline="0">
                <a:solidFill>
                  <a:srgbClr val="2A3620"/>
                </a:solidFill>
                <a:latin typeface="Minion Pro"/>
                <a:cs typeface="Minion Pro"/>
              </a:defRPr>
            </a:lvl1pPr>
          </a:lstStyle>
          <a:p>
            <a:r>
              <a:rPr lang="en-US" dirty="0"/>
              <a:t>ENTER THE</a:t>
            </a:r>
            <a:br>
              <a:rPr lang="en-US" dirty="0"/>
            </a:br>
            <a:r>
              <a:rPr lang="en-US" dirty="0"/>
              <a:t>PRESENTATION TITLE</a:t>
            </a:r>
            <a:br>
              <a:rPr lang="en-US" dirty="0"/>
            </a:br>
            <a:r>
              <a:rPr lang="en-US" dirty="0"/>
              <a:t>IN THIS SPACE</a:t>
            </a:r>
          </a:p>
        </p:txBody>
      </p:sp>
      <p:sp>
        <p:nvSpPr>
          <p:cNvPr id="3" name="Subtitle 2"/>
          <p:cNvSpPr>
            <a:spLocks noGrp="1"/>
          </p:cNvSpPr>
          <p:nvPr>
            <p:ph type="subTitle" idx="1" hasCustomPrompt="1"/>
          </p:nvPr>
        </p:nvSpPr>
        <p:spPr>
          <a:xfrm>
            <a:off x="5541819" y="2162078"/>
            <a:ext cx="6024160" cy="962892"/>
          </a:xfrm>
          <a:prstGeom prst="rect">
            <a:avLst/>
          </a:prstGeom>
        </p:spPr>
        <p:txBody>
          <a:bodyPr/>
          <a:lstStyle>
            <a:lvl1pPr marL="0" indent="0" algn="l">
              <a:buNone/>
              <a:defRPr sz="2400">
                <a:solidFill>
                  <a:srgbClr val="EBA12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Enter Subtitle In This Space</a:t>
            </a:r>
          </a:p>
        </p:txBody>
      </p:sp>
      <p:cxnSp>
        <p:nvCxnSpPr>
          <p:cNvPr id="17" name="Straight Connector 16"/>
          <p:cNvCxnSpPr/>
          <p:nvPr userDrawn="1"/>
        </p:nvCxnSpPr>
        <p:spPr>
          <a:xfrm flipV="1">
            <a:off x="602018" y="5811509"/>
            <a:ext cx="10892124" cy="11481"/>
          </a:xfrm>
          <a:prstGeom prst="line">
            <a:avLst/>
          </a:prstGeom>
          <a:ln w="28575" cmpd="sng">
            <a:solidFill>
              <a:srgbClr val="EA9922"/>
            </a:solidFill>
            <a:prstDash val="dot"/>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userDrawn="1"/>
        </p:nvSpPr>
        <p:spPr>
          <a:xfrm>
            <a:off x="0" y="6526953"/>
            <a:ext cx="12192000" cy="230832"/>
          </a:xfrm>
          <a:prstGeom prst="rect">
            <a:avLst/>
          </a:prstGeom>
          <a:noFill/>
        </p:spPr>
        <p:txBody>
          <a:bodyPr wrap="square" rtlCol="0">
            <a:spAutoFit/>
          </a:bodyPr>
          <a:lstStyle/>
          <a:p>
            <a:pPr algn="ctr"/>
            <a:r>
              <a:rPr lang="en-US" sz="900" dirty="0">
                <a:solidFill>
                  <a:schemeClr val="bg1"/>
                </a:solidFill>
                <a:latin typeface="Minion Pro"/>
                <a:cs typeface="Minion Pro"/>
              </a:rPr>
              <a:t>LADDEY, CLARK &amp; RYAN LLP - 60 BLUE HERON ROAD, SUITE 300, SPARTA, NJ 07871  /  TEL: (973) 729-1880  /  </a:t>
            </a:r>
            <a:r>
              <a:rPr lang="en-US" sz="900" dirty="0">
                <a:solidFill>
                  <a:srgbClr val="EBA121"/>
                </a:solidFill>
                <a:latin typeface="Minion Pro"/>
                <a:cs typeface="Minion Pro"/>
              </a:rPr>
              <a:t>WWW.LCRLAW.COM</a:t>
            </a:r>
          </a:p>
        </p:txBody>
      </p:sp>
      <p:sp>
        <p:nvSpPr>
          <p:cNvPr id="26" name="TextBox 25"/>
          <p:cNvSpPr txBox="1"/>
          <p:nvPr userDrawn="1"/>
        </p:nvSpPr>
        <p:spPr>
          <a:xfrm>
            <a:off x="602018" y="5926666"/>
            <a:ext cx="10892124" cy="419346"/>
          </a:xfrm>
          <a:prstGeom prst="rect">
            <a:avLst/>
          </a:prstGeom>
          <a:noFill/>
        </p:spPr>
        <p:txBody>
          <a:bodyPr wrap="square" rtlCol="0">
            <a:spAutoFit/>
          </a:bodyPr>
          <a:lstStyle/>
          <a:p>
            <a:pPr algn="ctr">
              <a:lnSpc>
                <a:spcPct val="125000"/>
              </a:lnSpc>
            </a:pPr>
            <a:r>
              <a:rPr lang="en-US" sz="850" kern="1200" spc="80" baseline="0" dirty="0">
                <a:solidFill>
                  <a:schemeClr val="tx1">
                    <a:lumMod val="50000"/>
                    <a:lumOff val="50000"/>
                  </a:schemeClr>
                </a:solidFill>
                <a:latin typeface="Arial"/>
                <a:cs typeface="Arial"/>
              </a:rPr>
              <a:t>PERSONAL INJURY  /  GOVERNMENT SERVICES  /  EMPLOYMENT AND LABOR  /  BUSINESS LAW  /  COMMERCIAL LITIGATION  /  </a:t>
            </a:r>
          </a:p>
          <a:p>
            <a:pPr algn="ctr">
              <a:lnSpc>
                <a:spcPct val="125000"/>
              </a:lnSpc>
            </a:pPr>
            <a:r>
              <a:rPr lang="en-US" sz="850" kern="1200" spc="80" baseline="0" dirty="0">
                <a:solidFill>
                  <a:schemeClr val="tx1">
                    <a:lumMod val="50000"/>
                    <a:lumOff val="50000"/>
                  </a:schemeClr>
                </a:solidFill>
                <a:latin typeface="Arial"/>
                <a:cs typeface="Arial"/>
              </a:rPr>
              <a:t>ENVIRONMENTAL LAW  /  WORKERS’ COMPENSATION  /  LAND USE AND ZONING  /  TRUSTS, ESTATES AND WILLS</a:t>
            </a:r>
          </a:p>
        </p:txBody>
      </p:sp>
    </p:spTree>
    <p:extLst>
      <p:ext uri="{BB962C8B-B14F-4D97-AF65-F5344CB8AC3E}">
        <p14:creationId xmlns:p14="http://schemas.microsoft.com/office/powerpoint/2010/main" val="247216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32C1EAB-3C0E-A742-B1F6-B09BE1B6049A}" type="datetimeFigureOut">
              <a:rPr lang="en-US" smtClean="0"/>
              <a:t>2/18/2022</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2660610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32C1EAB-3C0E-A742-B1F6-B09BE1B6049A}" type="datetimeFigureOut">
              <a:rPr lang="en-US" smtClean="0"/>
              <a:t>2/18/2022</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303493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Rectangle 17"/>
          <p:cNvSpPr/>
          <p:nvPr userDrawn="1"/>
        </p:nvSpPr>
        <p:spPr>
          <a:xfrm>
            <a:off x="1230420" y="923636"/>
            <a:ext cx="3458505" cy="2439940"/>
          </a:xfrm>
          <a:prstGeom prst="rect">
            <a:avLst/>
          </a:prstGeom>
          <a:solidFill>
            <a:srgbClr val="FFCF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1" name="Rectangle 20"/>
          <p:cNvSpPr/>
          <p:nvPr userDrawn="1"/>
        </p:nvSpPr>
        <p:spPr>
          <a:xfrm>
            <a:off x="1713860" y="1447800"/>
            <a:ext cx="1532209" cy="930564"/>
          </a:xfrm>
          <a:prstGeom prst="rect">
            <a:avLst/>
          </a:prstGeom>
          <a:solidFill>
            <a:srgbClr val="2A3620"/>
          </a:solidFill>
          <a:ln w="57150" cap="sq" cmpd="sng">
            <a:miter lim="800000"/>
          </a:ln>
        </p:spPr>
        <p:style>
          <a:lnRef idx="3">
            <a:schemeClr val="lt1"/>
          </a:lnRef>
          <a:fillRef idx="1">
            <a:schemeClr val="dk1"/>
          </a:fillRef>
          <a:effectRef idx="1">
            <a:schemeClr val="dk1"/>
          </a:effectRef>
          <a:fontRef idx="minor">
            <a:schemeClr val="lt1"/>
          </a:fontRef>
        </p:style>
        <p:txBody>
          <a:bodyPr rtlCol="0" anchor="ctr"/>
          <a:lstStyle/>
          <a:p>
            <a:pPr algn="ctr"/>
            <a:endParaRPr lang="en-US" sz="1800" dirty="0"/>
          </a:p>
        </p:txBody>
      </p:sp>
      <p:sp>
        <p:nvSpPr>
          <p:cNvPr id="9" name="TextBox 8"/>
          <p:cNvSpPr txBox="1"/>
          <p:nvPr userDrawn="1"/>
        </p:nvSpPr>
        <p:spPr>
          <a:xfrm>
            <a:off x="0" y="6526953"/>
            <a:ext cx="12192000" cy="230832"/>
          </a:xfrm>
          <a:prstGeom prst="rect">
            <a:avLst/>
          </a:prstGeom>
          <a:noFill/>
        </p:spPr>
        <p:txBody>
          <a:bodyPr wrap="square" rtlCol="0">
            <a:spAutoFit/>
          </a:bodyPr>
          <a:lstStyle/>
          <a:p>
            <a:pPr algn="ctr"/>
            <a:r>
              <a:rPr lang="en-US" sz="900" dirty="0">
                <a:solidFill>
                  <a:schemeClr val="bg1"/>
                </a:solidFill>
                <a:latin typeface="Minion Pro"/>
                <a:cs typeface="Minion Pro"/>
              </a:rPr>
              <a:t>LADDEY, CLARK &amp; RYAN LLP - 60 BLUE HERON ROAD, SUITE 300, SPARTA, NJ 07871  /  TEL: (973) 729-1880  /  </a:t>
            </a:r>
            <a:r>
              <a:rPr lang="en-US" sz="900" dirty="0">
                <a:solidFill>
                  <a:srgbClr val="EA9922"/>
                </a:solidFill>
                <a:latin typeface="Minion Pro"/>
                <a:cs typeface="Minion Pro"/>
              </a:rPr>
              <a:t>WWW.LCRLAW.COM</a:t>
            </a:r>
          </a:p>
        </p:txBody>
      </p:sp>
      <p:cxnSp>
        <p:nvCxnSpPr>
          <p:cNvPr id="16" name="Straight Connector 15"/>
          <p:cNvCxnSpPr/>
          <p:nvPr userDrawn="1"/>
        </p:nvCxnSpPr>
        <p:spPr>
          <a:xfrm flipV="1">
            <a:off x="602018" y="5811509"/>
            <a:ext cx="10892124" cy="11481"/>
          </a:xfrm>
          <a:prstGeom prst="line">
            <a:avLst/>
          </a:prstGeom>
          <a:ln w="28575" cmpd="sng">
            <a:solidFill>
              <a:srgbClr val="EA9922"/>
            </a:solidFill>
            <a:prstDash val="dot"/>
          </a:ln>
          <a:effectLst/>
        </p:spPr>
        <p:style>
          <a:lnRef idx="2">
            <a:schemeClr val="accent1"/>
          </a:lnRef>
          <a:fillRef idx="0">
            <a:schemeClr val="accent1"/>
          </a:fillRef>
          <a:effectRef idx="1">
            <a:schemeClr val="accent1"/>
          </a:effectRef>
          <a:fontRef idx="minor">
            <a:schemeClr val="tx1"/>
          </a:fontRef>
        </p:style>
      </p:cxnSp>
      <p:sp>
        <p:nvSpPr>
          <p:cNvPr id="20" name="Rectangle 19"/>
          <p:cNvSpPr/>
          <p:nvPr userDrawn="1"/>
        </p:nvSpPr>
        <p:spPr>
          <a:xfrm>
            <a:off x="620889" y="700424"/>
            <a:ext cx="2026868" cy="1270000"/>
          </a:xfrm>
          <a:prstGeom prst="rect">
            <a:avLst/>
          </a:prstGeom>
          <a:solidFill>
            <a:srgbClr val="EBA121"/>
          </a:solidFill>
          <a:ln w="57150" cap="sq" cmpd="sng">
            <a:miter lim="800000"/>
          </a:ln>
        </p:spPr>
        <p:style>
          <a:lnRef idx="3">
            <a:schemeClr val="lt1"/>
          </a:lnRef>
          <a:fillRef idx="1">
            <a:schemeClr val="dk1"/>
          </a:fillRef>
          <a:effectRef idx="1">
            <a:schemeClr val="dk1"/>
          </a:effectRef>
          <a:fontRef idx="minor">
            <a:schemeClr val="lt1"/>
          </a:fontRef>
        </p:style>
        <p:txBody>
          <a:bodyPr rtlCol="0" anchor="ctr"/>
          <a:lstStyle/>
          <a:p>
            <a:pPr algn="ctr"/>
            <a:endParaRPr lang="en-US" sz="1800" dirty="0"/>
          </a:p>
        </p:txBody>
      </p:sp>
      <p:sp>
        <p:nvSpPr>
          <p:cNvPr id="24" name="TextBox 23"/>
          <p:cNvSpPr txBox="1"/>
          <p:nvPr userDrawn="1"/>
        </p:nvSpPr>
        <p:spPr>
          <a:xfrm>
            <a:off x="612281" y="828517"/>
            <a:ext cx="2160284" cy="1025665"/>
          </a:xfrm>
          <a:prstGeom prst="rect">
            <a:avLst/>
          </a:prstGeom>
          <a:noFill/>
        </p:spPr>
        <p:txBody>
          <a:bodyPr wrap="square" rtlCol="0">
            <a:spAutoFit/>
          </a:bodyPr>
          <a:lstStyle/>
          <a:p>
            <a:pPr algn="l">
              <a:lnSpc>
                <a:spcPct val="80000"/>
              </a:lnSpc>
            </a:pPr>
            <a:r>
              <a:rPr lang="en-US" sz="1050" spc="0" dirty="0">
                <a:solidFill>
                  <a:schemeClr val="bg1"/>
                </a:solidFill>
                <a:latin typeface="Arial"/>
                <a:cs typeface="Arial"/>
              </a:rPr>
              <a:t>COMMITTED</a:t>
            </a:r>
            <a:r>
              <a:rPr lang="en-US" sz="1050" spc="0" baseline="0" dirty="0">
                <a:solidFill>
                  <a:schemeClr val="bg1"/>
                </a:solidFill>
                <a:latin typeface="Arial"/>
                <a:cs typeface="Arial"/>
              </a:rPr>
              <a:t> TO THE</a:t>
            </a:r>
          </a:p>
          <a:p>
            <a:pPr algn="l">
              <a:lnSpc>
                <a:spcPct val="80000"/>
              </a:lnSpc>
            </a:pPr>
            <a:r>
              <a:rPr lang="en-US" sz="2000" spc="0" baseline="0" dirty="0">
                <a:solidFill>
                  <a:srgbClr val="FFCF65"/>
                </a:solidFill>
                <a:latin typeface="Arial"/>
                <a:cs typeface="Arial"/>
              </a:rPr>
              <a:t>SUCCESS</a:t>
            </a:r>
          </a:p>
          <a:p>
            <a:pPr algn="l">
              <a:lnSpc>
                <a:spcPct val="80000"/>
              </a:lnSpc>
            </a:pPr>
            <a:r>
              <a:rPr lang="en-US" sz="1050" spc="0" baseline="0" dirty="0">
                <a:solidFill>
                  <a:schemeClr val="bg1"/>
                </a:solidFill>
                <a:latin typeface="Arial"/>
                <a:cs typeface="Arial"/>
              </a:rPr>
              <a:t>OF OUR</a:t>
            </a:r>
          </a:p>
          <a:p>
            <a:pPr algn="l">
              <a:lnSpc>
                <a:spcPct val="80000"/>
              </a:lnSpc>
            </a:pPr>
            <a:r>
              <a:rPr lang="en-US" sz="1700" spc="0" baseline="0" dirty="0">
                <a:solidFill>
                  <a:schemeClr val="bg1"/>
                </a:solidFill>
                <a:latin typeface="Arial"/>
                <a:cs typeface="Arial"/>
              </a:rPr>
              <a:t>CLIENTS &amp;</a:t>
            </a:r>
          </a:p>
          <a:p>
            <a:pPr algn="l">
              <a:lnSpc>
                <a:spcPct val="75000"/>
              </a:lnSpc>
            </a:pPr>
            <a:r>
              <a:rPr lang="en-US" sz="1700" spc="0" baseline="0" dirty="0">
                <a:solidFill>
                  <a:schemeClr val="bg1"/>
                </a:solidFill>
                <a:latin typeface="Arial"/>
                <a:cs typeface="Arial"/>
              </a:rPr>
              <a:t>COMMUNITY</a:t>
            </a:r>
            <a:r>
              <a:rPr lang="en-US" sz="1800" spc="0" baseline="0" dirty="0">
                <a:solidFill>
                  <a:schemeClr val="bg1"/>
                </a:solidFill>
                <a:latin typeface="Arial"/>
                <a:cs typeface="Arial"/>
              </a:rPr>
              <a:t>.</a:t>
            </a:r>
            <a:endParaRPr lang="en-US" sz="1800" spc="0" dirty="0">
              <a:solidFill>
                <a:schemeClr val="bg1"/>
              </a:solidFill>
              <a:latin typeface="Arial"/>
              <a:cs typeface="Arial"/>
            </a:endParaRPr>
          </a:p>
        </p:txBody>
      </p:sp>
      <p:sp>
        <p:nvSpPr>
          <p:cNvPr id="25" name="Title 1"/>
          <p:cNvSpPr>
            <a:spLocks noGrp="1"/>
          </p:cNvSpPr>
          <p:nvPr>
            <p:ph type="ctrTitle" hasCustomPrompt="1"/>
          </p:nvPr>
        </p:nvSpPr>
        <p:spPr>
          <a:xfrm>
            <a:off x="5541819" y="768062"/>
            <a:ext cx="6024160" cy="1271636"/>
          </a:xfrm>
          <a:prstGeom prst="rect">
            <a:avLst/>
          </a:prstGeom>
        </p:spPr>
        <p:txBody>
          <a:bodyPr/>
          <a:lstStyle>
            <a:lvl1pPr algn="l">
              <a:lnSpc>
                <a:spcPct val="85000"/>
              </a:lnSpc>
              <a:defRPr sz="3000" b="1" cap="all" baseline="0">
                <a:solidFill>
                  <a:srgbClr val="2A3620"/>
                </a:solidFill>
                <a:latin typeface="Minion Pro"/>
                <a:cs typeface="Minion Pro"/>
              </a:defRPr>
            </a:lvl1pPr>
          </a:lstStyle>
          <a:p>
            <a:r>
              <a:rPr lang="en-US" dirty="0"/>
              <a:t>ENTER THE</a:t>
            </a:r>
            <a:br>
              <a:rPr lang="en-US" dirty="0"/>
            </a:br>
            <a:r>
              <a:rPr lang="en-US" dirty="0"/>
              <a:t>PRESENTATION TITLE</a:t>
            </a:r>
            <a:br>
              <a:rPr lang="en-US" dirty="0"/>
            </a:br>
            <a:r>
              <a:rPr lang="en-US" dirty="0"/>
              <a:t>IN THIS SPACE</a:t>
            </a:r>
          </a:p>
        </p:txBody>
      </p:sp>
      <p:sp>
        <p:nvSpPr>
          <p:cNvPr id="26" name="Subtitle 2"/>
          <p:cNvSpPr>
            <a:spLocks noGrp="1"/>
          </p:cNvSpPr>
          <p:nvPr>
            <p:ph type="subTitle" idx="1" hasCustomPrompt="1"/>
          </p:nvPr>
        </p:nvSpPr>
        <p:spPr>
          <a:xfrm>
            <a:off x="5541819" y="2046623"/>
            <a:ext cx="6024160" cy="962892"/>
          </a:xfrm>
          <a:prstGeom prst="rect">
            <a:avLst/>
          </a:prstGeom>
        </p:spPr>
        <p:txBody>
          <a:bodyPr/>
          <a:lstStyle>
            <a:lvl1pPr marL="0" indent="0" algn="l">
              <a:buNone/>
              <a:defRPr sz="2400">
                <a:solidFill>
                  <a:srgbClr val="EBA12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Enter Subtitle In This Space</a:t>
            </a:r>
          </a:p>
        </p:txBody>
      </p:sp>
      <p:pic>
        <p:nvPicPr>
          <p:cNvPr id="2" name="Picture 1" descr="family.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4564" y="533401"/>
            <a:ext cx="1368685" cy="849742"/>
          </a:xfrm>
          <a:prstGeom prst="rect">
            <a:avLst/>
          </a:prstGeom>
          <a:solidFill>
            <a:srgbClr val="FFFFFF">
              <a:shade val="85000"/>
            </a:srgbClr>
          </a:solidFill>
          <a:ln w="57150" cap="sq" cmpd="sng">
            <a:solidFill>
              <a:srgbClr val="FFFFFF"/>
            </a:solid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contourClr>
              <a:srgbClr val="FFFFFF"/>
            </a:contourClr>
          </a:sp3d>
        </p:spPr>
      </p:pic>
      <p:pic>
        <p:nvPicPr>
          <p:cNvPr id="4" name="Picture 3" descr="cour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399" y="3276601"/>
            <a:ext cx="3103171" cy="1926591"/>
          </a:xfrm>
          <a:prstGeom prst="rect">
            <a:avLst/>
          </a:prstGeom>
          <a:ln w="57150" cap="sq" cmpd="sng">
            <a:solidFill>
              <a:schemeClr val="bg1"/>
            </a:solidFill>
            <a:miter lim="800000"/>
          </a:ln>
          <a:effectLst>
            <a:outerShdw blurRad="63500" sx="102000" sy="102000" algn="ctr" rotWithShape="0">
              <a:prstClr val="black">
                <a:alpha val="40000"/>
              </a:prstClr>
            </a:outerShdw>
          </a:effectLst>
        </p:spPr>
      </p:pic>
      <p:pic>
        <p:nvPicPr>
          <p:cNvPr id="3" name="Picture 2" descr="shakinghands.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16275" y="1844194"/>
            <a:ext cx="2626975" cy="1630946"/>
          </a:xfrm>
          <a:prstGeom prst="rect">
            <a:avLst/>
          </a:prstGeom>
          <a:ln w="57150" cap="sq" cmpd="sng">
            <a:solidFill>
              <a:schemeClr val="bg1"/>
            </a:solidFill>
            <a:miter lim="800000"/>
          </a:ln>
          <a:effectLst>
            <a:outerShdw blurRad="63500" sx="102000" sy="102000" algn="ctr" rotWithShape="0">
              <a:prstClr val="black">
                <a:alpha val="40000"/>
              </a:prstClr>
            </a:outerShdw>
          </a:effectLst>
        </p:spPr>
      </p:pic>
      <p:sp>
        <p:nvSpPr>
          <p:cNvPr id="14" name="TextBox 13"/>
          <p:cNvSpPr txBox="1"/>
          <p:nvPr userDrawn="1"/>
        </p:nvSpPr>
        <p:spPr>
          <a:xfrm>
            <a:off x="602018" y="5926666"/>
            <a:ext cx="10892124" cy="419346"/>
          </a:xfrm>
          <a:prstGeom prst="rect">
            <a:avLst/>
          </a:prstGeom>
          <a:noFill/>
        </p:spPr>
        <p:txBody>
          <a:bodyPr wrap="square" rtlCol="0">
            <a:spAutoFit/>
          </a:bodyPr>
          <a:lstStyle/>
          <a:p>
            <a:pPr algn="ctr">
              <a:lnSpc>
                <a:spcPct val="125000"/>
              </a:lnSpc>
            </a:pPr>
            <a:r>
              <a:rPr lang="en-US" sz="850" kern="1200" spc="80" baseline="0" dirty="0">
                <a:solidFill>
                  <a:schemeClr val="tx1">
                    <a:lumMod val="50000"/>
                    <a:lumOff val="50000"/>
                  </a:schemeClr>
                </a:solidFill>
                <a:latin typeface="Arial"/>
                <a:cs typeface="Arial"/>
              </a:rPr>
              <a:t>PERSONAL INJURY  /  GOVERNMENT SERVICES  /  EMPLOYMENT AND LABOR  /  BUSINESS LAW  /  COMMERCIAL LITIGATION  /  </a:t>
            </a:r>
          </a:p>
          <a:p>
            <a:pPr algn="ctr">
              <a:lnSpc>
                <a:spcPct val="125000"/>
              </a:lnSpc>
            </a:pPr>
            <a:r>
              <a:rPr lang="en-US" sz="850" kern="1200" spc="80" baseline="0" dirty="0">
                <a:solidFill>
                  <a:schemeClr val="tx1">
                    <a:lumMod val="50000"/>
                    <a:lumOff val="50000"/>
                  </a:schemeClr>
                </a:solidFill>
                <a:latin typeface="Arial"/>
                <a:cs typeface="Arial"/>
              </a:rPr>
              <a:t>ENVIRONMENTAL LAW  /  WORKERS’ COMPENSATION  /  LAND USE AND ZONING  /  TRUSTS, ESTATES AND WILLS</a:t>
            </a:r>
          </a:p>
        </p:txBody>
      </p:sp>
    </p:spTree>
    <p:extLst>
      <p:ext uri="{BB962C8B-B14F-4D97-AF65-F5344CB8AC3E}">
        <p14:creationId xmlns:p14="http://schemas.microsoft.com/office/powerpoint/2010/main" val="57487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846158" y="1888144"/>
            <a:ext cx="8403724" cy="982944"/>
          </a:xfrm>
          <a:prstGeom prst="rect">
            <a:avLst/>
          </a:prstGeom>
        </p:spPr>
        <p:txBody>
          <a:bodyPr anchor="t">
            <a:normAutofit/>
          </a:bodyPr>
          <a:lstStyle>
            <a:lvl1pPr algn="ctr">
              <a:defRPr sz="3000" b="1" cap="all">
                <a:solidFill>
                  <a:srgbClr val="28351B"/>
                </a:solidFill>
                <a:latin typeface="Minion Pro"/>
                <a:cs typeface="Minion Pro"/>
              </a:defRPr>
            </a:lvl1pPr>
          </a:lstStyle>
          <a:p>
            <a:r>
              <a:rPr lang="en-US" dirty="0"/>
              <a:t>Enter section Title Here</a:t>
            </a:r>
          </a:p>
        </p:txBody>
      </p:sp>
      <p:sp>
        <p:nvSpPr>
          <p:cNvPr id="8" name="Text Placeholder 2"/>
          <p:cNvSpPr>
            <a:spLocks noGrp="1"/>
          </p:cNvSpPr>
          <p:nvPr>
            <p:ph type="body" idx="1"/>
          </p:nvPr>
        </p:nvSpPr>
        <p:spPr>
          <a:xfrm>
            <a:off x="1846158" y="2884599"/>
            <a:ext cx="8403725" cy="1500187"/>
          </a:xfrm>
          <a:prstGeom prst="rect">
            <a:avLst/>
          </a:prstGeom>
        </p:spPr>
        <p:txBody>
          <a:bodyPr anchor="t"/>
          <a:lstStyle>
            <a:lvl1pPr marL="0" indent="0" algn="ctr">
              <a:buNone/>
              <a:defRPr sz="2400">
                <a:solidFill>
                  <a:schemeClr val="tx1">
                    <a:lumMod val="85000"/>
                    <a:lumOff val="1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15" name="Straight Connector 14"/>
          <p:cNvCxnSpPr/>
          <p:nvPr userDrawn="1"/>
        </p:nvCxnSpPr>
        <p:spPr>
          <a:xfrm flipV="1">
            <a:off x="1057051" y="2610704"/>
            <a:ext cx="10108687" cy="11480"/>
          </a:xfrm>
          <a:prstGeom prst="line">
            <a:avLst/>
          </a:prstGeom>
          <a:ln w="28575" cmpd="sng">
            <a:solidFill>
              <a:srgbClr val="EA9922"/>
            </a:solidFill>
            <a:prstDash val="dot"/>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602017" y="6526954"/>
            <a:ext cx="10752552" cy="246221"/>
          </a:xfrm>
          <a:prstGeom prst="rect">
            <a:avLst/>
          </a:prstGeom>
          <a:noFill/>
        </p:spPr>
        <p:txBody>
          <a:bodyPr wrap="square" rtlCol="0">
            <a:spAutoFit/>
          </a:bodyPr>
          <a:lstStyle/>
          <a:p>
            <a:pPr algn="l"/>
            <a:r>
              <a:rPr lang="en-US" sz="1000" dirty="0">
                <a:solidFill>
                  <a:schemeClr val="bg1"/>
                </a:solidFill>
                <a:latin typeface="Minion Pro"/>
                <a:cs typeface="Minion Pro"/>
              </a:rPr>
              <a:t>LOCAL</a:t>
            </a:r>
            <a:r>
              <a:rPr lang="en-US" sz="1000" baseline="0" dirty="0">
                <a:solidFill>
                  <a:schemeClr val="bg1"/>
                </a:solidFill>
                <a:latin typeface="Minion Pro"/>
                <a:cs typeface="Minion Pro"/>
              </a:rPr>
              <a:t> FOOTPRINT. </a:t>
            </a:r>
            <a:r>
              <a:rPr lang="en-US" sz="1000" baseline="0" dirty="0">
                <a:solidFill>
                  <a:srgbClr val="EA9922"/>
                </a:solidFill>
                <a:latin typeface="Minion Pro"/>
                <a:cs typeface="Minion Pro"/>
              </a:rPr>
              <a:t>BIG IMPACT. </a:t>
            </a:r>
            <a:r>
              <a:rPr lang="en-US" sz="1000" dirty="0">
                <a:solidFill>
                  <a:schemeClr val="bg1"/>
                </a:solidFill>
                <a:latin typeface="Minion Pro"/>
                <a:cs typeface="Minion Pro"/>
              </a:rPr>
              <a:t>/  TEL: (973) 729-1880  / WWW.LCRLAW.COM</a:t>
            </a:r>
            <a:endParaRPr lang="en-US" sz="1000" dirty="0">
              <a:solidFill>
                <a:srgbClr val="EA9922"/>
              </a:solidFill>
              <a:latin typeface="Minion Pro"/>
              <a:cs typeface="Minion Pro"/>
            </a:endParaRPr>
          </a:p>
        </p:txBody>
      </p:sp>
      <p:sp>
        <p:nvSpPr>
          <p:cNvPr id="18" name="Slide Number Placeholder 5"/>
          <p:cNvSpPr txBox="1">
            <a:spLocks/>
          </p:cNvSpPr>
          <p:nvPr userDrawn="1"/>
        </p:nvSpPr>
        <p:spPr>
          <a:xfrm>
            <a:off x="9897873" y="6532612"/>
            <a:ext cx="704016"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00" b="1" dirty="0">
              <a:solidFill>
                <a:srgbClr val="28351B"/>
              </a:solidFill>
            </a:endParaRPr>
          </a:p>
        </p:txBody>
      </p:sp>
      <p:sp>
        <p:nvSpPr>
          <p:cNvPr id="9" name="Oval 8"/>
          <p:cNvSpPr/>
          <p:nvPr userDrawn="1"/>
        </p:nvSpPr>
        <p:spPr>
          <a:xfrm>
            <a:off x="10197023" y="6511636"/>
            <a:ext cx="420768" cy="315576"/>
          </a:xfrm>
          <a:prstGeom prst="ellipse">
            <a:avLst/>
          </a:prstGeom>
          <a:solidFill>
            <a:schemeClr val="bg1"/>
          </a:solidFill>
          <a:ln w="19050" cmpd="sng">
            <a:solidFill>
              <a:srgbClr val="EA99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Slide Number Placeholder 5"/>
          <p:cNvSpPr txBox="1">
            <a:spLocks/>
          </p:cNvSpPr>
          <p:nvPr userDrawn="1"/>
        </p:nvSpPr>
        <p:spPr>
          <a:xfrm>
            <a:off x="10057449" y="6532612"/>
            <a:ext cx="704016"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41BFDA-80D9-594C-9D30-BD1F8718EC1A}" type="slidenum">
              <a:rPr lang="en-US" sz="1000" b="1" smtClean="0">
                <a:solidFill>
                  <a:srgbClr val="28351B"/>
                </a:solidFill>
              </a:rPr>
              <a:pPr/>
              <a:t>‹#›</a:t>
            </a:fld>
            <a:endParaRPr lang="en-US" sz="1000" b="1" dirty="0">
              <a:solidFill>
                <a:srgbClr val="28351B"/>
              </a:solidFill>
            </a:endParaRPr>
          </a:p>
        </p:txBody>
      </p:sp>
      <p:pic>
        <p:nvPicPr>
          <p:cNvPr id="11" name="Picture 10" descr="LCR-Logo-Color-Large-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1690" y="5956955"/>
            <a:ext cx="1474412" cy="8335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71478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2018" y="291528"/>
            <a:ext cx="11038117" cy="603957"/>
          </a:xfrm>
          <a:prstGeom prst="rect">
            <a:avLst/>
          </a:prstGeom>
        </p:spPr>
        <p:txBody>
          <a:bodyPr>
            <a:normAutofit/>
          </a:bodyPr>
          <a:lstStyle>
            <a:lvl1pPr algn="l">
              <a:defRPr sz="3000" b="1" baseline="0">
                <a:solidFill>
                  <a:srgbClr val="28351B"/>
                </a:solidFill>
                <a:latin typeface="Minion Pro"/>
                <a:cs typeface="Minion Pro"/>
              </a:defRPr>
            </a:lvl1pPr>
          </a:lstStyle>
          <a:p>
            <a:r>
              <a:rPr lang="en-US" dirty="0"/>
              <a:t>INSERT TITLE HERE</a:t>
            </a:r>
          </a:p>
        </p:txBody>
      </p:sp>
      <p:sp>
        <p:nvSpPr>
          <p:cNvPr id="8" name="Content Placeholder 2"/>
          <p:cNvSpPr>
            <a:spLocks noGrp="1"/>
          </p:cNvSpPr>
          <p:nvPr>
            <p:ph idx="1"/>
          </p:nvPr>
        </p:nvSpPr>
        <p:spPr>
          <a:xfrm>
            <a:off x="602018" y="948362"/>
            <a:ext cx="11038117" cy="5335299"/>
          </a:xfrm>
          <a:prstGeom prst="rect">
            <a:avLst/>
          </a:prstGeom>
        </p:spPr>
        <p:txBody>
          <a:bodyPr>
            <a:normAutofit/>
          </a:bodyPr>
          <a:lstStyle>
            <a:lvl1pPr marL="0" indent="0">
              <a:buFontTx/>
              <a:buNone/>
              <a:defRPr sz="2400">
                <a:solidFill>
                  <a:schemeClr val="tx1">
                    <a:lumMod val="85000"/>
                    <a:lumOff val="15000"/>
                  </a:schemeClr>
                </a:solidFill>
              </a:defRPr>
            </a:lvl1pPr>
            <a:lvl2pPr marL="457200" indent="0">
              <a:buFontTx/>
              <a:buNone/>
              <a:defRPr sz="2400">
                <a:solidFill>
                  <a:schemeClr val="tx1">
                    <a:lumMod val="85000"/>
                    <a:lumOff val="15000"/>
                  </a:schemeClr>
                </a:solidFill>
              </a:defRPr>
            </a:lvl2pPr>
            <a:lvl3pPr marL="914400" indent="0">
              <a:buFontTx/>
              <a:buNone/>
              <a:defRPr sz="2400">
                <a:solidFill>
                  <a:schemeClr val="tx1">
                    <a:lumMod val="85000"/>
                    <a:lumOff val="15000"/>
                  </a:schemeClr>
                </a:solidFill>
              </a:defRPr>
            </a:lvl3pPr>
            <a:lvl4pPr marL="1371600" indent="0">
              <a:buFontTx/>
              <a:buNone/>
              <a:defRPr sz="2400">
                <a:solidFill>
                  <a:schemeClr val="tx1">
                    <a:lumMod val="85000"/>
                    <a:lumOff val="15000"/>
                  </a:schemeClr>
                </a:solidFill>
              </a:defRPr>
            </a:lvl4pPr>
            <a:lvl5pPr marL="1828800" indent="0">
              <a:buFontTx/>
              <a:buNone/>
              <a:defRPr sz="2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flipV="1">
            <a:off x="602018" y="907094"/>
            <a:ext cx="11038117" cy="11482"/>
          </a:xfrm>
          <a:prstGeom prst="line">
            <a:avLst/>
          </a:prstGeom>
          <a:ln w="28575" cmpd="sng">
            <a:solidFill>
              <a:srgbClr val="EA9922"/>
            </a:solidFill>
            <a:prstDash val="dot"/>
          </a:ln>
          <a:effectLst/>
        </p:spPr>
        <p:style>
          <a:lnRef idx="2">
            <a:schemeClr val="accent1"/>
          </a:lnRef>
          <a:fillRef idx="0">
            <a:schemeClr val="accent1"/>
          </a:fillRef>
          <a:effectRef idx="1">
            <a:schemeClr val="accent1"/>
          </a:effectRef>
          <a:fontRef idx="minor">
            <a:schemeClr val="tx1"/>
          </a:fontRef>
        </p:style>
      </p:cxnSp>
      <p:sp>
        <p:nvSpPr>
          <p:cNvPr id="18" name="Slide Number Placeholder 5"/>
          <p:cNvSpPr txBox="1">
            <a:spLocks/>
          </p:cNvSpPr>
          <p:nvPr userDrawn="1"/>
        </p:nvSpPr>
        <p:spPr>
          <a:xfrm>
            <a:off x="11354568" y="6532612"/>
            <a:ext cx="704016"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41BFDA-80D9-594C-9D30-BD1F8718EC1A}" type="slidenum">
              <a:rPr lang="en-US" sz="1000" b="1" smtClean="0">
                <a:solidFill>
                  <a:srgbClr val="28351B"/>
                </a:solidFill>
              </a:rPr>
              <a:pPr/>
              <a:t>‹#›</a:t>
            </a:fld>
            <a:endParaRPr lang="en-US" sz="1000" b="1" dirty="0">
              <a:solidFill>
                <a:srgbClr val="28351B"/>
              </a:solidFill>
            </a:endParaRPr>
          </a:p>
        </p:txBody>
      </p:sp>
      <p:sp>
        <p:nvSpPr>
          <p:cNvPr id="20" name="TextBox 19"/>
          <p:cNvSpPr txBox="1"/>
          <p:nvPr userDrawn="1"/>
        </p:nvSpPr>
        <p:spPr>
          <a:xfrm>
            <a:off x="602017" y="6526954"/>
            <a:ext cx="10752552" cy="246221"/>
          </a:xfrm>
          <a:prstGeom prst="rect">
            <a:avLst/>
          </a:prstGeom>
          <a:noFill/>
        </p:spPr>
        <p:txBody>
          <a:bodyPr wrap="square" rtlCol="0">
            <a:spAutoFit/>
          </a:bodyPr>
          <a:lstStyle/>
          <a:p>
            <a:pPr algn="l"/>
            <a:r>
              <a:rPr lang="en-US" sz="1000" dirty="0">
                <a:solidFill>
                  <a:schemeClr val="bg1"/>
                </a:solidFill>
                <a:latin typeface="Minion Pro"/>
                <a:cs typeface="Minion Pro"/>
              </a:rPr>
              <a:t>LOCAL</a:t>
            </a:r>
            <a:r>
              <a:rPr lang="en-US" sz="1000" baseline="0" dirty="0">
                <a:solidFill>
                  <a:schemeClr val="bg1"/>
                </a:solidFill>
                <a:latin typeface="Minion Pro"/>
                <a:cs typeface="Minion Pro"/>
              </a:rPr>
              <a:t> FOOTPRINT. </a:t>
            </a:r>
            <a:r>
              <a:rPr lang="en-US" sz="1000" baseline="0" dirty="0">
                <a:solidFill>
                  <a:srgbClr val="EA9922"/>
                </a:solidFill>
                <a:latin typeface="Minion Pro"/>
                <a:cs typeface="Minion Pro"/>
              </a:rPr>
              <a:t>BIG IMPACT. </a:t>
            </a:r>
            <a:r>
              <a:rPr lang="en-US" sz="1000" dirty="0">
                <a:solidFill>
                  <a:schemeClr val="bg1"/>
                </a:solidFill>
                <a:latin typeface="Minion Pro"/>
                <a:cs typeface="Minion Pro"/>
              </a:rPr>
              <a:t>/  TEL: (973) 729-1880  / WWW.LCRLAW.COM</a:t>
            </a:r>
            <a:endParaRPr lang="en-US" sz="1000" dirty="0">
              <a:solidFill>
                <a:srgbClr val="EA9922"/>
              </a:solidFill>
              <a:latin typeface="Minion Pro"/>
              <a:cs typeface="Minion Pro"/>
            </a:endParaRPr>
          </a:p>
        </p:txBody>
      </p:sp>
      <p:sp>
        <p:nvSpPr>
          <p:cNvPr id="9" name="Oval 8"/>
          <p:cNvSpPr/>
          <p:nvPr userDrawn="1"/>
        </p:nvSpPr>
        <p:spPr>
          <a:xfrm>
            <a:off x="10197023" y="6511636"/>
            <a:ext cx="420768" cy="315576"/>
          </a:xfrm>
          <a:prstGeom prst="ellipse">
            <a:avLst/>
          </a:prstGeom>
          <a:solidFill>
            <a:schemeClr val="bg1"/>
          </a:solidFill>
          <a:ln w="19050" cmpd="sng">
            <a:solidFill>
              <a:srgbClr val="EA99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Slide Number Placeholder 5"/>
          <p:cNvSpPr txBox="1">
            <a:spLocks/>
          </p:cNvSpPr>
          <p:nvPr userDrawn="1"/>
        </p:nvSpPr>
        <p:spPr>
          <a:xfrm>
            <a:off x="10057449" y="6532612"/>
            <a:ext cx="704016"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41BFDA-80D9-594C-9D30-BD1F8718EC1A}" type="slidenum">
              <a:rPr lang="en-US" sz="1000" b="1" smtClean="0">
                <a:solidFill>
                  <a:srgbClr val="28351B"/>
                </a:solidFill>
              </a:rPr>
              <a:pPr/>
              <a:t>‹#›</a:t>
            </a:fld>
            <a:endParaRPr lang="en-US" sz="1000" b="1" dirty="0">
              <a:solidFill>
                <a:srgbClr val="28351B"/>
              </a:solidFill>
            </a:endParaRPr>
          </a:p>
        </p:txBody>
      </p:sp>
      <p:pic>
        <p:nvPicPr>
          <p:cNvPr id="11" name="Picture 10" descr="LCR-Logo-Color-Large-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1690" y="5956955"/>
            <a:ext cx="1474412" cy="8335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3658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32C1EAB-3C0E-A742-B1F6-B09BE1B6049A}" type="datetimeFigureOut">
              <a:rPr lang="en-US" smtClean="0"/>
              <a:t>2/18/2022</a:t>
            </a:fld>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49936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32C1EAB-3C0E-A742-B1F6-B09BE1B6049A}" type="datetimeFigureOut">
              <a:rPr lang="en-US" smtClean="0"/>
              <a:t>2/18/2022</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196537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432C1EAB-3C0E-A742-B1F6-B09BE1B6049A}" type="datetimeFigureOut">
              <a:rPr lang="en-US" smtClean="0"/>
              <a:t>2/18/2022</a:t>
            </a:fld>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543957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32C1EAB-3C0E-A742-B1F6-B09BE1B6049A}" type="datetimeFigureOut">
              <a:rPr lang="en-US" smtClean="0"/>
              <a:t>2/18/2022</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2666534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32C1EAB-3C0E-A742-B1F6-B09BE1B6049A}" type="datetimeFigureOut">
              <a:rPr lang="en-US" smtClean="0"/>
              <a:t>2/18/2022</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473055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
            <a:ext cx="12208256" cy="6874571"/>
          </a:xfrm>
          <a:prstGeom prst="rect">
            <a:avLst/>
          </a:prstGeom>
        </p:spPr>
      </p:pic>
    </p:spTree>
    <p:extLst>
      <p:ext uri="{BB962C8B-B14F-4D97-AF65-F5344CB8AC3E}">
        <p14:creationId xmlns:p14="http://schemas.microsoft.com/office/powerpoint/2010/main" val="1601032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
          </p:nvPr>
        </p:nvSpPr>
        <p:spPr>
          <a:xfrm>
            <a:off x="5125250" y="842019"/>
            <a:ext cx="6341508" cy="2586981"/>
          </a:xfrm>
        </p:spPr>
        <p:txBody>
          <a:bodyPr/>
          <a:lstStyle/>
          <a:p>
            <a:pPr algn="ctr"/>
            <a:r>
              <a:rPr lang="en-US" sz="4800" b="1" dirty="0">
                <a:solidFill>
                  <a:schemeClr val="accent3">
                    <a:lumMod val="50000"/>
                  </a:schemeClr>
                </a:solidFill>
                <a:latin typeface="Minion Pro"/>
              </a:rPr>
              <a:t>COVID-19 Update:</a:t>
            </a:r>
            <a:r>
              <a:rPr lang="en-US" sz="4800" b="1" i="0" dirty="0">
                <a:solidFill>
                  <a:srgbClr val="3E4D2C"/>
                </a:solidFill>
                <a:effectLst/>
                <a:latin typeface="Minion Pro"/>
              </a:rPr>
              <a:t> </a:t>
            </a:r>
            <a:r>
              <a:rPr lang="en-US" sz="4800" b="1" i="0" dirty="0">
                <a:solidFill>
                  <a:schemeClr val="accent3">
                    <a:lumMod val="50000"/>
                  </a:schemeClr>
                </a:solidFill>
                <a:effectLst/>
                <a:latin typeface="Minion Pro"/>
              </a:rPr>
              <a:t>Issues Facing the Workplace</a:t>
            </a:r>
            <a:endParaRPr lang="en-US" sz="4800" b="1" dirty="0">
              <a:solidFill>
                <a:schemeClr val="accent3">
                  <a:lumMod val="50000"/>
                </a:schemeClr>
              </a:solidFill>
              <a:latin typeface="Minion Pro"/>
            </a:endParaRPr>
          </a:p>
          <a:p>
            <a:pPr algn="ctr"/>
            <a:r>
              <a:rPr lang="en-US" sz="2800" b="1" dirty="0">
                <a:latin typeface="Minion Pro"/>
              </a:rPr>
              <a:t>February 22, 2022</a:t>
            </a:r>
          </a:p>
        </p:txBody>
      </p:sp>
      <p:sp>
        <p:nvSpPr>
          <p:cNvPr id="7" name="Subtitle 2"/>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93A355F4-CA1F-4858-8696-C9B1832BE0E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10991" y="3912928"/>
            <a:ext cx="3501358" cy="1645404"/>
          </a:xfrm>
          <a:prstGeom prst="rect">
            <a:avLst/>
          </a:prstGeom>
        </p:spPr>
      </p:pic>
    </p:spTree>
    <p:extLst>
      <p:ext uri="{BB962C8B-B14F-4D97-AF65-F5344CB8AC3E}">
        <p14:creationId xmlns:p14="http://schemas.microsoft.com/office/powerpoint/2010/main" val="933268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F189C-B339-4A40-B997-0AA9E17FD757}"/>
              </a:ext>
            </a:extLst>
          </p:cNvPr>
          <p:cNvSpPr>
            <a:spLocks noGrp="1"/>
          </p:cNvSpPr>
          <p:nvPr>
            <p:ph type="title"/>
          </p:nvPr>
        </p:nvSpPr>
        <p:spPr>
          <a:xfrm>
            <a:off x="576941" y="125681"/>
            <a:ext cx="11038117" cy="1075589"/>
          </a:xfrm>
        </p:spPr>
        <p:txBody>
          <a:bodyPr>
            <a:normAutofit fontScale="90000"/>
          </a:bodyPr>
          <a:lstStyle/>
          <a:p>
            <a:r>
              <a:rPr lang="en-US" sz="2700" dirty="0">
                <a:solidFill>
                  <a:schemeClr val="tx1"/>
                </a:solidFill>
                <a:effectLst/>
                <a:latin typeface="+mj-lt"/>
                <a:ea typeface="Calibri" panose="020F0502020204030204" pitchFamily="34" charset="0"/>
              </a:rPr>
              <a:t>If an individual has tested </a:t>
            </a:r>
            <a:r>
              <a:rPr lang="en-US" sz="2700" b="1" dirty="0">
                <a:solidFill>
                  <a:schemeClr val="tx1"/>
                </a:solidFill>
                <a:effectLst/>
                <a:latin typeface="+mj-lt"/>
                <a:ea typeface="Calibri" panose="020F0502020204030204" pitchFamily="34" charset="0"/>
              </a:rPr>
              <a:t>positive for COVID-19, or has symptoms of COVID-19</a:t>
            </a:r>
            <a:r>
              <a:rPr lang="en-US" sz="2700" dirty="0">
                <a:solidFill>
                  <a:schemeClr val="tx1"/>
                </a:solidFill>
                <a:effectLst/>
                <a:latin typeface="+mj-lt"/>
                <a:ea typeface="Calibri" panose="020F0502020204030204" pitchFamily="34" charset="0"/>
              </a:rPr>
              <a:t> and is unable to work, they:</a:t>
            </a:r>
            <a:br>
              <a:rPr lang="en-US" sz="2800" dirty="0">
                <a:effectLst/>
                <a:latin typeface="Times New Roman" panose="02020603050405020304" pitchFamily="18"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7ECB1311-8CEC-4A8A-804E-D03753491DCA}"/>
              </a:ext>
            </a:extLst>
          </p:cNvPr>
          <p:cNvSpPr>
            <a:spLocks noGrp="1"/>
          </p:cNvSpPr>
          <p:nvPr>
            <p:ph idx="1"/>
          </p:nvPr>
        </p:nvSpPr>
        <p:spPr>
          <a:xfrm>
            <a:off x="576941" y="1201270"/>
            <a:ext cx="11038117" cy="4840942"/>
          </a:xfrm>
        </p:spPr>
        <p:txBody>
          <a:bodyPr>
            <a:normAutofit/>
          </a:bodyPr>
          <a:lstStyle/>
          <a:p>
            <a:pPr marL="342900" indent="-342900">
              <a:buFont typeface="Arial" panose="020B0604020202020204" pitchFamily="34" charset="0"/>
              <a:buChar char="•"/>
            </a:pPr>
            <a:r>
              <a:rPr kumimoji="0" lang="en-US" sz="2800" b="1" i="0" u="none" strike="noStrike" kern="1200" cap="none" spc="0" normalizeH="0" baseline="0" noProof="0" dirty="0">
                <a:ln>
                  <a:noFill/>
                </a:ln>
                <a:solidFill>
                  <a:schemeClr val="tx1"/>
                </a:solidFill>
                <a:effectLst/>
                <a:uLnTx/>
                <a:uFillTx/>
                <a:ea typeface="Times New Roman" panose="02020603050405020304" pitchFamily="18" charset="0"/>
                <a:cs typeface="+mn-cs"/>
              </a:rPr>
              <a:t>Can use accrued Earned Sick Leave</a:t>
            </a:r>
            <a:endParaRPr lang="en-US" sz="2800" noProof="0" dirty="0">
              <a:solidFill>
                <a:schemeClr val="tx1"/>
              </a:solidFill>
              <a:ea typeface="Times New Roman" panose="02020603050405020304" pitchFamily="18" charset="0"/>
            </a:endParaRPr>
          </a:p>
          <a:p>
            <a:pPr marL="800100" lvl="1" indent="-342900">
              <a:buFont typeface="Arial" panose="020B0604020202020204" pitchFamily="34" charset="0"/>
              <a:buChar char="•"/>
            </a:pPr>
            <a:r>
              <a:rPr kumimoji="0" lang="en-US" sz="2800" b="0" i="0" u="none" strike="noStrike" kern="1200" cap="none" spc="0" normalizeH="0" baseline="0" noProof="0" dirty="0">
                <a:ln>
                  <a:noFill/>
                </a:ln>
                <a:solidFill>
                  <a:schemeClr val="tx1"/>
                </a:solidFill>
                <a:effectLst/>
                <a:uLnTx/>
                <a:uFillTx/>
                <a:ea typeface="Times New Roman" panose="02020603050405020304" pitchFamily="18" charset="0"/>
                <a:cs typeface="+mn-cs"/>
              </a:rPr>
              <a:t>NJ employers of all sizes </a:t>
            </a:r>
            <a:r>
              <a:rPr kumimoji="0" lang="en-US" sz="2800" b="0" i="0" strike="noStrike" kern="1200" cap="none" spc="0" normalizeH="0" baseline="0" noProof="0" dirty="0">
                <a:ln>
                  <a:noFill/>
                </a:ln>
                <a:solidFill>
                  <a:schemeClr val="tx1"/>
                </a:solidFill>
                <a:effectLst/>
                <a:uLnTx/>
                <a:uFillTx/>
                <a:ea typeface="Times New Roman" panose="02020603050405020304" pitchFamily="18" charset="0"/>
                <a:cs typeface="+mn-cs"/>
              </a:rPr>
              <a:t>must provide full-time, part-time, and temporary employees with up to 40 hours of paid sick leave</a:t>
            </a:r>
            <a:r>
              <a:rPr lang="en-US" sz="2800" dirty="0">
                <a:solidFill>
                  <a:schemeClr val="tx1"/>
                </a:solidFill>
                <a:ea typeface="Times New Roman" panose="02020603050405020304" pitchFamily="18" charset="0"/>
              </a:rPr>
              <a:t> per year.</a:t>
            </a:r>
          </a:p>
          <a:p>
            <a:pPr marL="800100" lvl="1" indent="-342900">
              <a:buFont typeface="Arial" panose="020B0604020202020204" pitchFamily="34" charset="0"/>
              <a:buChar char="•"/>
            </a:pPr>
            <a:endParaRPr lang="en-US" sz="2800" dirty="0">
              <a:solidFill>
                <a:schemeClr val="tx1"/>
              </a:solidFill>
            </a:endParaRPr>
          </a:p>
          <a:p>
            <a:pPr marL="342900" indent="-342900">
              <a:buFont typeface="Arial" panose="020B0604020202020204" pitchFamily="34" charset="0"/>
              <a:buChar char="•"/>
            </a:pPr>
            <a:r>
              <a:rPr lang="en-US" sz="2800" dirty="0">
                <a:solidFill>
                  <a:schemeClr val="tx1"/>
                </a:solidFill>
              </a:rPr>
              <a:t>Can use unpaid leave</a:t>
            </a:r>
          </a:p>
          <a:p>
            <a:pPr marL="800100" lvl="1" indent="-342900">
              <a:buFont typeface="Arial" panose="020B0604020202020204" pitchFamily="34" charset="0"/>
              <a:buChar char="•"/>
            </a:pPr>
            <a:r>
              <a:rPr lang="en-US" sz="2800" dirty="0">
                <a:solidFill>
                  <a:schemeClr val="tx1"/>
                </a:solidFill>
              </a:rPr>
              <a:t>FMLA</a:t>
            </a:r>
          </a:p>
          <a:p>
            <a:pPr marL="800100" lvl="1" indent="-342900">
              <a:buFont typeface="Arial" panose="020B0604020202020204" pitchFamily="34" charset="0"/>
              <a:buChar char="•"/>
            </a:pPr>
            <a:r>
              <a:rPr lang="en-US" sz="2800" dirty="0">
                <a:solidFill>
                  <a:schemeClr val="tx1"/>
                </a:solidFill>
              </a:rPr>
              <a:t>Employer’s unpaid leave policy</a:t>
            </a:r>
          </a:p>
        </p:txBody>
      </p:sp>
    </p:spTree>
    <p:extLst>
      <p:ext uri="{BB962C8B-B14F-4D97-AF65-F5344CB8AC3E}">
        <p14:creationId xmlns:p14="http://schemas.microsoft.com/office/powerpoint/2010/main" val="2043864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36CE4-540A-472B-9C8F-35F5DCE23319}"/>
              </a:ext>
            </a:extLst>
          </p:cNvPr>
          <p:cNvSpPr>
            <a:spLocks noGrp="1"/>
          </p:cNvSpPr>
          <p:nvPr>
            <p:ph type="title"/>
          </p:nvPr>
        </p:nvSpPr>
        <p:spPr/>
        <p:txBody>
          <a:bodyPr/>
          <a:lstStyle/>
          <a:p>
            <a:r>
              <a:rPr lang="en-US" dirty="0">
                <a:latin typeface="+mj-lt"/>
              </a:rPr>
              <a:t>Wage Replacement Benefits</a:t>
            </a:r>
          </a:p>
        </p:txBody>
      </p:sp>
      <p:sp>
        <p:nvSpPr>
          <p:cNvPr id="3" name="Content Placeholder 2">
            <a:extLst>
              <a:ext uri="{FF2B5EF4-FFF2-40B4-BE49-F238E27FC236}">
                <a16:creationId xmlns:a16="http://schemas.microsoft.com/office/drawing/2014/main" id="{F1D36C90-67D4-457F-8908-BFAADDA4730F}"/>
              </a:ext>
            </a:extLst>
          </p:cNvPr>
          <p:cNvSpPr>
            <a:spLocks noGrp="1"/>
          </p:cNvSpPr>
          <p:nvPr>
            <p:ph idx="1"/>
          </p:nvPr>
        </p:nvSpPr>
        <p:spPr/>
        <p:txBody>
          <a:bodyPr/>
          <a:lstStyle/>
          <a:p>
            <a:r>
              <a:rPr lang="en-US" b="1" u="none" strike="noStrike" dirty="0">
                <a:solidFill>
                  <a:schemeClr val="tx1"/>
                </a:solidFill>
                <a:effectLst/>
                <a:ea typeface="Times New Roman" panose="02020603050405020304" pitchFamily="18" charset="0"/>
              </a:rPr>
              <a:t>Temporary Disability Insurance (TDI)</a:t>
            </a:r>
            <a:r>
              <a:rPr lang="en-US" b="1" dirty="0">
                <a:solidFill>
                  <a:schemeClr val="tx1"/>
                </a:solidFill>
                <a:effectLst/>
                <a:ea typeface="Times New Roman" panose="02020603050405020304" pitchFamily="18" charset="0"/>
              </a:rPr>
              <a:t> benefits</a:t>
            </a:r>
          </a:p>
          <a:p>
            <a:pPr marL="285750" indent="-285750">
              <a:buFont typeface="Arial" panose="020B0604020202020204" pitchFamily="34" charset="0"/>
              <a:buChar char="•"/>
            </a:pPr>
            <a:r>
              <a:rPr lang="en-US" dirty="0">
                <a:solidFill>
                  <a:schemeClr val="tx1"/>
                </a:solidFill>
                <a:effectLst/>
                <a:ea typeface="Times New Roman" panose="02020603050405020304" pitchFamily="18" charset="0"/>
              </a:rPr>
              <a:t>A claim must be filed online at myleavebenenfits.nj.gov</a:t>
            </a:r>
            <a:r>
              <a:rPr lang="en-US" dirty="0">
                <a:solidFill>
                  <a:schemeClr val="tx1"/>
                </a:solidFill>
                <a:ea typeface="Times New Roman" panose="02020603050405020304" pitchFamily="18" charset="0"/>
              </a:rPr>
              <a:t>.</a:t>
            </a:r>
          </a:p>
          <a:p>
            <a:pPr marL="285750" indent="-285750">
              <a:buFont typeface="Arial" panose="020B0604020202020204" pitchFamily="34" charset="0"/>
              <a:buChar char="•"/>
            </a:pPr>
            <a:r>
              <a:rPr lang="en-US" dirty="0">
                <a:solidFill>
                  <a:schemeClr val="tx1"/>
                </a:solidFill>
                <a:ea typeface="Times New Roman" panose="02020603050405020304" pitchFamily="18" charset="0"/>
              </a:rPr>
              <a:t>T</a:t>
            </a:r>
            <a:r>
              <a:rPr lang="en-US" dirty="0">
                <a:solidFill>
                  <a:schemeClr val="tx1"/>
                </a:solidFill>
                <a:effectLst/>
                <a:ea typeface="Times New Roman" panose="02020603050405020304" pitchFamily="18" charset="0"/>
              </a:rPr>
              <a:t>he health care provider provides the diagnosis and the duration the individual is expected to be out of work. </a:t>
            </a:r>
          </a:p>
          <a:p>
            <a:pPr marL="285750" indent="-285750">
              <a:buFont typeface="Arial" panose="020B0604020202020204" pitchFamily="34" charset="0"/>
              <a:buChar char="•"/>
            </a:pPr>
            <a:r>
              <a:rPr lang="en-US" dirty="0">
                <a:solidFill>
                  <a:schemeClr val="tx1"/>
                </a:solidFill>
                <a:effectLst/>
                <a:ea typeface="Times New Roman" panose="02020603050405020304" pitchFamily="18" charset="0"/>
              </a:rPr>
              <a:t>Wage records available to NJDOL determine the amount of TDI benefits. </a:t>
            </a:r>
          </a:p>
          <a:p>
            <a:pPr marL="285750" indent="-285750">
              <a:buFont typeface="Arial" panose="020B0604020202020204" pitchFamily="34" charset="0"/>
              <a:buChar char="•"/>
            </a:pPr>
            <a:r>
              <a:rPr lang="en-US" dirty="0">
                <a:solidFill>
                  <a:schemeClr val="tx1"/>
                </a:solidFill>
                <a:effectLst/>
                <a:ea typeface="Times New Roman" panose="02020603050405020304" pitchFamily="18" charset="0"/>
              </a:rPr>
              <a:t>It is against the law for employers to retaliate against employees for taking or seeking to take TDI benefits. </a:t>
            </a:r>
          </a:p>
          <a:p>
            <a:pPr marL="285750" indent="-285750">
              <a:buFont typeface="Arial" panose="020B0604020202020204" pitchFamily="34" charset="0"/>
              <a:buChar char="•"/>
            </a:pPr>
            <a:r>
              <a:rPr lang="en-US" dirty="0">
                <a:solidFill>
                  <a:schemeClr val="tx1"/>
                </a:solidFill>
                <a:effectLst/>
                <a:ea typeface="Times New Roman" panose="02020603050405020304" pitchFamily="18" charset="0"/>
              </a:rPr>
              <a:t>In addition, some NJ workers are eligible for job-protected medical leave under the Federal FMLA.</a:t>
            </a:r>
            <a:endParaRPr lang="en-US" dirty="0">
              <a:solidFill>
                <a:schemeClr val="tx1"/>
              </a:solidFill>
              <a:effectLst/>
              <a:ea typeface="Calibri" panose="020F0502020204030204" pitchFamily="34" charset="0"/>
            </a:endParaRPr>
          </a:p>
          <a:p>
            <a:endParaRPr lang="en-US" dirty="0"/>
          </a:p>
        </p:txBody>
      </p:sp>
    </p:spTree>
    <p:extLst>
      <p:ext uri="{BB962C8B-B14F-4D97-AF65-F5344CB8AC3E}">
        <p14:creationId xmlns:p14="http://schemas.microsoft.com/office/powerpoint/2010/main" val="3260969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EC2C1-259B-40A6-8824-8FC4662B0C9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FAE7F6B-585D-4CFE-A223-0AB7AD97F082}"/>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D9BCC269-B40A-4F52-B082-CC71A88AA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6303" y="0"/>
            <a:ext cx="5299364" cy="6858000"/>
          </a:xfrm>
          <a:prstGeom prst="rect">
            <a:avLst/>
          </a:prstGeom>
        </p:spPr>
      </p:pic>
      <p:pic>
        <p:nvPicPr>
          <p:cNvPr id="5" name="Picture 4">
            <a:extLst>
              <a:ext uri="{FF2B5EF4-FFF2-40B4-BE49-F238E27FC236}">
                <a16:creationId xmlns:a16="http://schemas.microsoft.com/office/drawing/2014/main" id="{ED2A5AFB-13F4-45A1-B9F9-E0F3BBDD0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71" y="0"/>
            <a:ext cx="5299364" cy="6858000"/>
          </a:xfrm>
          <a:prstGeom prst="rect">
            <a:avLst/>
          </a:prstGeom>
        </p:spPr>
      </p:pic>
    </p:spTree>
    <p:extLst>
      <p:ext uri="{BB962C8B-B14F-4D97-AF65-F5344CB8AC3E}">
        <p14:creationId xmlns:p14="http://schemas.microsoft.com/office/powerpoint/2010/main" val="2933858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B9AC1-68AB-45B3-9D25-AADD33F75D9A}"/>
              </a:ext>
            </a:extLst>
          </p:cNvPr>
          <p:cNvSpPr>
            <a:spLocks noGrp="1"/>
          </p:cNvSpPr>
          <p:nvPr>
            <p:ph type="title"/>
          </p:nvPr>
        </p:nvSpPr>
        <p:spPr/>
        <p:txBody>
          <a:bodyPr/>
          <a:lstStyle/>
          <a:p>
            <a:r>
              <a:rPr lang="en-US" dirty="0"/>
              <a:t>Wage Replacement Benefits</a:t>
            </a:r>
          </a:p>
        </p:txBody>
      </p:sp>
      <p:sp>
        <p:nvSpPr>
          <p:cNvPr id="3" name="Content Placeholder 2">
            <a:extLst>
              <a:ext uri="{FF2B5EF4-FFF2-40B4-BE49-F238E27FC236}">
                <a16:creationId xmlns:a16="http://schemas.microsoft.com/office/drawing/2014/main" id="{3E925475-3E6F-493F-B3F9-52C5896B0CC5}"/>
              </a:ext>
            </a:extLst>
          </p:cNvPr>
          <p:cNvSpPr>
            <a:spLocks noGrp="1"/>
          </p:cNvSpPr>
          <p:nvPr>
            <p:ph idx="1"/>
          </p:nvPr>
        </p:nvSpPr>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b="1" u="none" strike="noStrike" dirty="0">
                <a:solidFill>
                  <a:schemeClr val="tx1"/>
                </a:solidFill>
                <a:effectLst/>
                <a:ea typeface="Times New Roman" panose="02020603050405020304" pitchFamily="18" charset="0"/>
              </a:rPr>
              <a:t>Workers’ Compensation</a:t>
            </a:r>
            <a:r>
              <a:rPr lang="en-US" b="1" dirty="0">
                <a:solidFill>
                  <a:schemeClr val="tx1"/>
                </a:solidFill>
                <a:effectLst/>
                <a:ea typeface="Times New Roman" panose="02020603050405020304" pitchFamily="18" charset="0"/>
              </a:rPr>
              <a:t>:</a:t>
            </a:r>
            <a:r>
              <a:rPr lang="en-US" dirty="0">
                <a:solidFill>
                  <a:schemeClr val="tx1"/>
                </a:solidFill>
                <a:effectLst/>
                <a:ea typeface="Times New Roman" panose="02020603050405020304" pitchFamily="18" charset="0"/>
              </a:rPr>
              <a:t> Workers' Compensation provides benefits to employees who suffer job-related injuries or illnesses. </a:t>
            </a:r>
          </a:p>
          <a:p>
            <a:pPr marL="342900" marR="0" lvl="0" indent="-342900">
              <a:spcBef>
                <a:spcPts val="0"/>
              </a:spcBef>
              <a:spcAft>
                <a:spcPts val="0"/>
              </a:spcAft>
              <a:buSzPts val="1000"/>
              <a:buFont typeface="Symbol" panose="05050102010706020507" pitchFamily="18" charset="2"/>
              <a:buChar char=""/>
              <a:tabLst>
                <a:tab pos="457200" algn="l"/>
              </a:tabLst>
            </a:pPr>
            <a:endParaRPr lang="en-US" dirty="0">
              <a:solidFill>
                <a:schemeClr val="tx1"/>
              </a:solidFill>
              <a:effectLst/>
              <a:ea typeface="Calibri" panose="020F050202020403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dirty="0">
                <a:solidFill>
                  <a:schemeClr val="tx1"/>
                </a:solidFill>
                <a:effectLst/>
                <a:ea typeface="Times New Roman" panose="02020603050405020304" pitchFamily="18" charset="0"/>
                <a:cs typeface="Times New Roman" panose="02020603050405020304" pitchFamily="18" charset="0"/>
              </a:rPr>
              <a:t>On September 14, 2020, Governor Murphy signed Senate Bill 2380 into law, which created a rebuttable presumption of workers’ compensation coverage for COVID-19 cases contracted by “essential employees” during a public health emergency. </a:t>
            </a:r>
          </a:p>
          <a:p>
            <a:pPr marL="742950" lvl="1" indent="-285750">
              <a:spcBef>
                <a:spcPts val="0"/>
              </a:spcBef>
              <a:buSzPts val="1000"/>
              <a:buFont typeface="Courier New" panose="02070309020205020404" pitchFamily="49" charset="0"/>
              <a:buChar char="o"/>
              <a:tabLst>
                <a:tab pos="914400" algn="l"/>
              </a:tabLst>
            </a:pPr>
            <a:r>
              <a:rPr lang="en-US" dirty="0">
                <a:solidFill>
                  <a:schemeClr val="tx1"/>
                </a:solidFill>
                <a:ea typeface="Times New Roman" panose="02020603050405020304" pitchFamily="18" charset="0"/>
                <a:cs typeface="Times New Roman" panose="02020603050405020304" pitchFamily="18" charset="0"/>
              </a:rPr>
              <a:t>Applies for the period from March 9, 2020 through June 4, 2021.</a:t>
            </a:r>
            <a:endParaRPr lang="en-US" dirty="0">
              <a:solidFill>
                <a:schemeClr val="tx1"/>
              </a:solidFill>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dirty="0">
                <a:solidFill>
                  <a:schemeClr val="tx1"/>
                </a:solidFill>
                <a:ea typeface="Times New Roman" panose="02020603050405020304" pitchFamily="18" charset="0"/>
                <a:cs typeface="Times New Roman" panose="02020603050405020304" pitchFamily="18" charset="0"/>
              </a:rPr>
              <a:t>If </a:t>
            </a:r>
            <a:r>
              <a:rPr lang="en-US" dirty="0">
                <a:solidFill>
                  <a:schemeClr val="tx1"/>
                </a:solidFill>
                <a:effectLst/>
                <a:ea typeface="Times New Roman" panose="02020603050405020304" pitchFamily="18" charset="0"/>
                <a:cs typeface="Times New Roman" panose="02020603050405020304" pitchFamily="18" charset="0"/>
              </a:rPr>
              <a:t>an employee deemed essential under the law contracted COVID-19, it was presumed that “the contraction of the disease is work-related and fully compensable.”</a:t>
            </a:r>
          </a:p>
          <a:p>
            <a:pPr marL="1200150" lvl="2" indent="-285750">
              <a:spcBef>
                <a:spcPts val="0"/>
              </a:spcBef>
              <a:buSzPts val="1000"/>
              <a:buFont typeface="Courier New" panose="02070309020205020404" pitchFamily="49" charset="0"/>
              <a:buChar char="o"/>
              <a:tabLst>
                <a:tab pos="914400" algn="l"/>
              </a:tabLst>
            </a:pPr>
            <a:r>
              <a:rPr lang="en-US" dirty="0">
                <a:solidFill>
                  <a:schemeClr val="tx1"/>
                </a:solidFill>
                <a:effectLst/>
                <a:ea typeface="Times New Roman" panose="02020603050405020304" pitchFamily="18" charset="0"/>
                <a:cs typeface="Times New Roman" panose="02020603050405020304" pitchFamily="18" charset="0"/>
              </a:rPr>
              <a:t>An employer can attempt to dispute this presumption. </a:t>
            </a:r>
            <a:endParaRPr lang="en-US" dirty="0">
              <a:solidFill>
                <a:schemeClr val="tx1"/>
              </a:solidFill>
            </a:endParaRPr>
          </a:p>
        </p:txBody>
      </p:sp>
    </p:spTree>
    <p:extLst>
      <p:ext uri="{BB962C8B-B14F-4D97-AF65-F5344CB8AC3E}">
        <p14:creationId xmlns:p14="http://schemas.microsoft.com/office/powerpoint/2010/main" val="702689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4F1B0-2BEF-4E4F-B88E-FE1F3BD7F1FE}"/>
              </a:ext>
            </a:extLst>
          </p:cNvPr>
          <p:cNvSpPr>
            <a:spLocks noGrp="1"/>
          </p:cNvSpPr>
          <p:nvPr>
            <p:ph type="title"/>
          </p:nvPr>
        </p:nvSpPr>
        <p:spPr>
          <a:xfrm>
            <a:off x="602018" y="148093"/>
            <a:ext cx="11038117" cy="603957"/>
          </a:xfrm>
        </p:spPr>
        <p:txBody>
          <a:bodyPr>
            <a:normAutofit fontScale="90000"/>
          </a:bodyPr>
          <a:lstStyle/>
          <a:p>
            <a:r>
              <a:rPr lang="en-US" sz="2700" dirty="0">
                <a:solidFill>
                  <a:schemeClr val="tx1"/>
                </a:solidFill>
                <a:effectLst/>
                <a:latin typeface="Arial" panose="020B0604020202020204" pitchFamily="34" charset="0"/>
                <a:ea typeface="Calibri" panose="020F0502020204030204" pitchFamily="34" charset="0"/>
              </a:rPr>
              <a:t>If an employee needs to be </a:t>
            </a:r>
            <a:r>
              <a:rPr lang="en-US" sz="2700" b="1" dirty="0">
                <a:solidFill>
                  <a:schemeClr val="tx1"/>
                </a:solidFill>
                <a:effectLst/>
                <a:latin typeface="Arial" panose="020B0604020202020204" pitchFamily="34" charset="0"/>
                <a:ea typeface="Calibri" panose="020F0502020204030204" pitchFamily="34" charset="0"/>
              </a:rPr>
              <a:t>absent due to school or day care closure</a:t>
            </a:r>
            <a:r>
              <a:rPr lang="en-US" sz="2700" dirty="0">
                <a:solidFill>
                  <a:schemeClr val="tx1"/>
                </a:solidFill>
                <a:effectLst/>
                <a:latin typeface="Arial" panose="020B0604020202020204" pitchFamily="34" charset="0"/>
                <a:ea typeface="Calibri" panose="020F0502020204030204" pitchFamily="34" charset="0"/>
              </a:rPr>
              <a:t>, </a:t>
            </a:r>
            <a:r>
              <a:rPr lang="en-US" sz="2700" b="1" dirty="0">
                <a:solidFill>
                  <a:schemeClr val="tx1"/>
                </a:solidFill>
                <a:effectLst/>
                <a:latin typeface="Arial" panose="020B0604020202020204" pitchFamily="34" charset="0"/>
                <a:ea typeface="Calibri" panose="020F0502020204030204" pitchFamily="34" charset="0"/>
              </a:rPr>
              <a:t>or need to care for family member</a:t>
            </a:r>
            <a:r>
              <a:rPr lang="en-US" sz="2700" dirty="0">
                <a:solidFill>
                  <a:schemeClr val="tx1"/>
                </a:solidFill>
                <a:effectLst/>
                <a:latin typeface="Arial" panose="020B0604020202020204" pitchFamily="34" charset="0"/>
                <a:ea typeface="Calibri" panose="020F0502020204030204" pitchFamily="34" charset="0"/>
              </a:rPr>
              <a:t> with COVID:</a:t>
            </a:r>
            <a:br>
              <a:rPr lang="en-US" sz="1800" dirty="0">
                <a:effectLst/>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A358E24B-7893-49B0-A3BB-9BAC37A6F216}"/>
              </a:ext>
            </a:extLst>
          </p:cNvPr>
          <p:cNvSpPr>
            <a:spLocks noGrp="1"/>
          </p:cNvSpPr>
          <p:nvPr>
            <p:ph idx="1"/>
          </p:nvPr>
        </p:nvSpPr>
        <p:spPr>
          <a:xfrm>
            <a:off x="602018" y="1129553"/>
            <a:ext cx="10956319" cy="5217459"/>
          </a:xfrm>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b="1" dirty="0">
                <a:solidFill>
                  <a:schemeClr val="tx1"/>
                </a:solidFill>
                <a:effectLst/>
                <a:ea typeface="Times New Roman" panose="02020603050405020304" pitchFamily="18" charset="0"/>
              </a:rPr>
              <a:t>May be eligible for up to 12 weeks of job-protected leave under the NJ Family Leave Act and compensation replacement under NJ Family Insurance: </a:t>
            </a:r>
          </a:p>
          <a:p>
            <a:pPr marL="800100" lvl="1" indent="-342900">
              <a:spcBef>
                <a:spcPts val="0"/>
              </a:spcBef>
              <a:buSzPts val="1000"/>
              <a:buFont typeface="Symbol" panose="05050102010706020507" pitchFamily="18" charset="2"/>
              <a:buChar char=""/>
              <a:tabLst>
                <a:tab pos="457200" algn="l"/>
              </a:tabLst>
            </a:pPr>
            <a:r>
              <a:rPr lang="en-US" dirty="0">
                <a:solidFill>
                  <a:schemeClr val="tx1"/>
                </a:solidFill>
                <a:effectLst/>
                <a:ea typeface="Times New Roman" panose="02020603050405020304" pitchFamily="18" charset="0"/>
              </a:rPr>
              <a:t>If caring for a </a:t>
            </a:r>
            <a:r>
              <a:rPr lang="en-US" u="none" strike="noStrike" dirty="0">
                <a:solidFill>
                  <a:schemeClr val="tx1"/>
                </a:solidFill>
                <a:effectLst/>
                <a:ea typeface="Times New Roman" panose="02020603050405020304" pitchFamily="18" charset="0"/>
              </a:rPr>
              <a:t>family member</a:t>
            </a:r>
            <a:r>
              <a:rPr lang="en-US" dirty="0">
                <a:solidFill>
                  <a:schemeClr val="tx1"/>
                </a:solidFill>
                <a:effectLst/>
                <a:ea typeface="Times New Roman" panose="02020603050405020304" pitchFamily="18" charset="0"/>
              </a:rPr>
              <a:t> who has the coronavirus or symptoms of COVID-19, </a:t>
            </a:r>
            <a:r>
              <a:rPr lang="en-US" dirty="0">
                <a:solidFill>
                  <a:schemeClr val="tx1"/>
                </a:solidFill>
                <a:ea typeface="Times New Roman" panose="02020603050405020304" pitchFamily="18" charset="0"/>
              </a:rPr>
              <a:t>an additional </a:t>
            </a:r>
            <a:r>
              <a:rPr lang="en-US" dirty="0">
                <a:solidFill>
                  <a:schemeClr val="tx1"/>
                </a:solidFill>
                <a:effectLst/>
                <a:ea typeface="Times New Roman" panose="02020603050405020304" pitchFamily="18" charset="0"/>
              </a:rPr>
              <a:t>claim may be filed at </a:t>
            </a:r>
            <a:r>
              <a:rPr lang="en-US" u="none" strike="noStrike" dirty="0">
                <a:solidFill>
                  <a:schemeClr val="tx1"/>
                </a:solidFill>
                <a:effectLst/>
                <a:ea typeface="Times New Roman" panose="02020603050405020304" pitchFamily="18" charset="0"/>
              </a:rPr>
              <a:t>myleavebenefits.nj.gov for wage replacement. </a:t>
            </a:r>
            <a:endParaRPr lang="en-US" u="none" strike="noStrike" dirty="0">
              <a:solidFill>
                <a:schemeClr val="tx1"/>
              </a:solidFill>
              <a:ea typeface="Times New Roman" panose="02020603050405020304" pitchFamily="18" charset="0"/>
            </a:endParaRPr>
          </a:p>
          <a:p>
            <a:pPr marL="800100" lvl="1" indent="-342900">
              <a:spcBef>
                <a:spcPts val="0"/>
              </a:spcBef>
              <a:buSzPts val="1000"/>
              <a:buFont typeface="Symbol" panose="05050102010706020507" pitchFamily="18" charset="2"/>
              <a:buChar char=""/>
              <a:tabLst>
                <a:tab pos="457200" algn="l"/>
              </a:tabLst>
            </a:pPr>
            <a:r>
              <a:rPr lang="en-US" dirty="0">
                <a:solidFill>
                  <a:schemeClr val="tx1"/>
                </a:solidFill>
                <a:effectLst/>
                <a:ea typeface="Times New Roman" panose="02020603050405020304" pitchFamily="18" charset="0"/>
              </a:rPr>
              <a:t>The family member's health care provider provides the diagnosis and the expected length of time the caregiver needs to be out of work. Wage records available to NJDOL determine the amount of benefits. </a:t>
            </a:r>
            <a:endParaRPr lang="en-US" dirty="0">
              <a:solidFill>
                <a:schemeClr val="tx1"/>
              </a:solidFill>
              <a:effectLst/>
              <a:ea typeface="Calibri" panose="020F050202020403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dirty="0">
                <a:solidFill>
                  <a:schemeClr val="tx1"/>
                </a:solidFill>
                <a:effectLst/>
                <a:ea typeface="Times New Roman" panose="02020603050405020304" pitchFamily="18" charset="0"/>
                <a:cs typeface="Times New Roman" panose="02020603050405020304" pitchFamily="18" charset="0"/>
              </a:rPr>
              <a:t>It is against the law for employers to retaliate against employees for taking or seeking to take Family Leave benefits. </a:t>
            </a:r>
          </a:p>
          <a:p>
            <a:pPr marL="742950" marR="0" lvl="1" indent="-285750">
              <a:spcBef>
                <a:spcPts val="0"/>
              </a:spcBef>
              <a:spcAft>
                <a:spcPts val="0"/>
              </a:spcAft>
              <a:buSzPts val="1000"/>
              <a:buFont typeface="Courier New" panose="02070309020205020404" pitchFamily="49" charset="0"/>
              <a:buChar char="o"/>
              <a:tabLst>
                <a:tab pos="914400" algn="l"/>
              </a:tabLst>
            </a:pPr>
            <a:r>
              <a:rPr lang="en-US" dirty="0">
                <a:solidFill>
                  <a:schemeClr val="tx1"/>
                </a:solidFill>
                <a:effectLst/>
                <a:ea typeface="Times New Roman" panose="02020603050405020304" pitchFamily="18" charset="0"/>
                <a:cs typeface="Times New Roman" panose="02020603050405020304" pitchFamily="18" charset="0"/>
              </a:rPr>
              <a:t>Many NJ workers are eligible for job-protected family leave under the </a:t>
            </a:r>
            <a:r>
              <a:rPr lang="en-US" u="none" strike="noStrike" dirty="0">
                <a:solidFill>
                  <a:schemeClr val="tx1"/>
                </a:solidFill>
                <a:effectLst/>
                <a:ea typeface="Times New Roman" panose="02020603050405020304" pitchFamily="18" charset="0"/>
                <a:cs typeface="Times New Roman" panose="02020603050405020304" pitchFamily="18" charset="0"/>
              </a:rPr>
              <a:t>NJFLA</a:t>
            </a:r>
            <a:r>
              <a:rPr lang="en-US" dirty="0">
                <a:solidFill>
                  <a:schemeClr val="tx1"/>
                </a:solidFill>
                <a:effectLst/>
                <a:ea typeface="Times New Roman" panose="02020603050405020304" pitchFamily="18" charset="0"/>
                <a:cs typeface="Times New Roman" panose="02020603050405020304" pitchFamily="18" charset="0"/>
              </a:rPr>
              <a:t>.</a:t>
            </a:r>
            <a:endParaRPr lang="en-US" dirty="0">
              <a:solidFill>
                <a:schemeClr val="tx1"/>
              </a:solidFill>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60782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can employees return to work?</a:t>
            </a:r>
          </a:p>
        </p:txBody>
      </p:sp>
      <p:sp>
        <p:nvSpPr>
          <p:cNvPr id="3" name="Content Placeholder 2"/>
          <p:cNvSpPr>
            <a:spLocks noGrp="1"/>
          </p:cNvSpPr>
          <p:nvPr>
            <p:ph idx="1"/>
          </p:nvPr>
        </p:nvSpPr>
        <p:spPr/>
        <p:txBody>
          <a:bodyPr/>
          <a:lstStyle/>
          <a:p>
            <a:pPr fontAlgn="base"/>
            <a:r>
              <a:rPr lang="en-US" b="1" i="1" dirty="0">
                <a:solidFill>
                  <a:schemeClr val="tx1"/>
                </a:solidFill>
              </a:rPr>
              <a:t>If test positive for COVID-19 (regardless of vaccination status):</a:t>
            </a:r>
            <a:endParaRPr lang="en-US" dirty="0">
              <a:solidFill>
                <a:schemeClr val="tx1"/>
              </a:solidFill>
            </a:endParaRPr>
          </a:p>
          <a:p>
            <a:pPr marL="800100" lvl="1" indent="-342900" fontAlgn="base">
              <a:buFont typeface="Arial" panose="020B0604020202020204" pitchFamily="34" charset="0"/>
              <a:buChar char="•"/>
            </a:pPr>
            <a:r>
              <a:rPr lang="en-US" dirty="0">
                <a:solidFill>
                  <a:schemeClr val="tx1"/>
                </a:solidFill>
              </a:rPr>
              <a:t>Stay home and isolate for at least 5 days.</a:t>
            </a:r>
          </a:p>
          <a:p>
            <a:pPr marL="800100" lvl="1" indent="-342900" fontAlgn="base">
              <a:buFont typeface="Arial" panose="020B0604020202020204" pitchFamily="34" charset="0"/>
              <a:buChar char="•"/>
            </a:pPr>
            <a:r>
              <a:rPr lang="en-US" dirty="0">
                <a:solidFill>
                  <a:schemeClr val="tx1"/>
                </a:solidFill>
              </a:rPr>
              <a:t>If no symptoms or symptoms are resolving after 5 days, can leave house but should continue to wear a mask around others for 5 additional days, avoid travel if possible, and avoid places where can't wear a mask like a restaurant.</a:t>
            </a:r>
          </a:p>
          <a:p>
            <a:pPr marL="800100" lvl="1" indent="-342900" fontAlgn="base">
              <a:buFont typeface="Arial" panose="020B0604020202020204" pitchFamily="34" charset="0"/>
              <a:buChar char="•"/>
            </a:pPr>
            <a:r>
              <a:rPr lang="en-US" dirty="0">
                <a:solidFill>
                  <a:schemeClr val="tx1"/>
                </a:solidFill>
              </a:rPr>
              <a:t>If you can't wear a mask, you should isolate for a full 10 days.</a:t>
            </a:r>
          </a:p>
          <a:p>
            <a:pPr marL="800100" lvl="1" indent="-342900" fontAlgn="base">
              <a:buFont typeface="Arial" panose="020B0604020202020204" pitchFamily="34" charset="0"/>
              <a:buChar char="•"/>
            </a:pPr>
            <a:r>
              <a:rPr lang="en-US" dirty="0">
                <a:solidFill>
                  <a:schemeClr val="tx1"/>
                </a:solidFill>
              </a:rPr>
              <a:t>If fever, continue to stay home until fever-free for 24 hours without the use of fever-reducing medication and other symptoms improve.  </a:t>
            </a:r>
          </a:p>
        </p:txBody>
      </p:sp>
    </p:spTree>
    <p:extLst>
      <p:ext uri="{BB962C8B-B14F-4D97-AF65-F5344CB8AC3E}">
        <p14:creationId xmlns:p14="http://schemas.microsoft.com/office/powerpoint/2010/main" val="3837656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can employees return to work?</a:t>
            </a:r>
          </a:p>
        </p:txBody>
      </p:sp>
      <p:sp>
        <p:nvSpPr>
          <p:cNvPr id="3" name="Content Placeholder 2"/>
          <p:cNvSpPr>
            <a:spLocks noGrp="1"/>
          </p:cNvSpPr>
          <p:nvPr>
            <p:ph idx="1"/>
          </p:nvPr>
        </p:nvSpPr>
        <p:spPr/>
        <p:txBody>
          <a:bodyPr>
            <a:normAutofit fontScale="92500" lnSpcReduction="10000"/>
          </a:bodyPr>
          <a:lstStyle/>
          <a:p>
            <a:pPr fontAlgn="base"/>
            <a:r>
              <a:rPr lang="en-US" dirty="0">
                <a:solidFill>
                  <a:schemeClr val="tx1"/>
                </a:solidFill>
              </a:rPr>
              <a:t>If exposed to COVID-19- close contact (within 6 feet for 15 minutes or more over 24-hours) with someone who had COVID-19, or if participated in a high risk activity such as attending large gatherings with people who may be unvaccinated:</a:t>
            </a:r>
          </a:p>
          <a:p>
            <a:pPr fontAlgn="base"/>
            <a:endParaRPr lang="en-US" dirty="0">
              <a:solidFill>
                <a:schemeClr val="tx1"/>
              </a:solidFill>
            </a:endParaRPr>
          </a:p>
          <a:p>
            <a:pPr fontAlgn="base"/>
            <a:r>
              <a:rPr lang="en-US" b="1" dirty="0">
                <a:solidFill>
                  <a:schemeClr val="tx1"/>
                </a:solidFill>
              </a:rPr>
              <a:t>IF received all recommended COVID-19 vaccine doses</a:t>
            </a:r>
            <a:r>
              <a:rPr lang="en-US" dirty="0">
                <a:solidFill>
                  <a:schemeClr val="tx1"/>
                </a:solidFill>
              </a:rPr>
              <a:t> (received a booster dose, completed the two-dose series of Pfizer or Moderna within the past 5 months, or have received your single shot of J&amp;J vaccine within the last 2 months)</a:t>
            </a:r>
            <a:r>
              <a:rPr lang="en-US" b="1" dirty="0">
                <a:solidFill>
                  <a:schemeClr val="tx1"/>
                </a:solidFill>
              </a:rPr>
              <a:t>,</a:t>
            </a:r>
            <a:r>
              <a:rPr lang="en-US" dirty="0">
                <a:solidFill>
                  <a:schemeClr val="tx1"/>
                </a:solidFill>
              </a:rPr>
              <a:t> </a:t>
            </a:r>
            <a:r>
              <a:rPr lang="en-US" b="1" dirty="0">
                <a:solidFill>
                  <a:schemeClr val="tx1"/>
                </a:solidFill>
              </a:rPr>
              <a:t>OR if under 18 but fully vaccinated</a:t>
            </a:r>
            <a:r>
              <a:rPr lang="en-US" dirty="0">
                <a:solidFill>
                  <a:schemeClr val="tx1"/>
                </a:solidFill>
              </a:rPr>
              <a:t> (completed the two-dose series of Pfizer), </a:t>
            </a:r>
            <a:r>
              <a:rPr lang="en-US" b="1" dirty="0">
                <a:solidFill>
                  <a:schemeClr val="tx1"/>
                </a:solidFill>
              </a:rPr>
              <a:t>OR if recovered from COVID-19 in the past 3 months:</a:t>
            </a:r>
          </a:p>
          <a:p>
            <a:pPr fontAlgn="base"/>
            <a:endParaRPr lang="en-US" dirty="0">
              <a:solidFill>
                <a:schemeClr val="tx1"/>
              </a:solidFill>
            </a:endParaRPr>
          </a:p>
          <a:p>
            <a:pPr fontAlgn="base"/>
            <a:r>
              <a:rPr lang="en-US" dirty="0">
                <a:solidFill>
                  <a:schemeClr val="tx1"/>
                </a:solidFill>
              </a:rPr>
              <a:t>You do not need to quarantine. But you should wear a well-fitted mask around others for 10 days and get tested at least 5 days after the exposure (recently recovered persons do not need to test).</a:t>
            </a:r>
          </a:p>
          <a:p>
            <a:pPr fontAlgn="base"/>
            <a:endParaRPr lang="en-US" dirty="0">
              <a:solidFill>
                <a:schemeClr val="tx1"/>
              </a:solidFill>
            </a:endParaRPr>
          </a:p>
          <a:p>
            <a:pPr fontAlgn="base"/>
            <a:r>
              <a:rPr lang="en-US" dirty="0">
                <a:solidFill>
                  <a:schemeClr val="tx1"/>
                </a:solidFill>
              </a:rPr>
              <a:t>If symptoms occur, or if you test positive, you should immediately isolate for at least 5 days after the date when symptoms began or the date of the positive test result.</a:t>
            </a:r>
          </a:p>
          <a:p>
            <a:endParaRPr lang="en-US" dirty="0"/>
          </a:p>
        </p:txBody>
      </p:sp>
    </p:spTree>
    <p:extLst>
      <p:ext uri="{BB962C8B-B14F-4D97-AF65-F5344CB8AC3E}">
        <p14:creationId xmlns:p14="http://schemas.microsoft.com/office/powerpoint/2010/main" val="2702868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can employees return to work?</a:t>
            </a:r>
          </a:p>
        </p:txBody>
      </p:sp>
      <p:sp>
        <p:nvSpPr>
          <p:cNvPr id="3" name="Content Placeholder 2"/>
          <p:cNvSpPr>
            <a:spLocks noGrp="1"/>
          </p:cNvSpPr>
          <p:nvPr>
            <p:ph idx="1"/>
          </p:nvPr>
        </p:nvSpPr>
        <p:spPr/>
        <p:txBody>
          <a:bodyPr>
            <a:normAutofit fontScale="92500" lnSpcReduction="20000"/>
          </a:bodyPr>
          <a:lstStyle/>
          <a:p>
            <a:pPr fontAlgn="base"/>
            <a:r>
              <a:rPr lang="en-US" b="1" dirty="0">
                <a:solidFill>
                  <a:schemeClr val="tx1"/>
                </a:solidFill>
              </a:rPr>
              <a:t>If have NOT received all recommended COVID-19 vaccine doses</a:t>
            </a:r>
            <a:r>
              <a:rPr lang="en-US" dirty="0">
                <a:solidFill>
                  <a:schemeClr val="tx1"/>
                </a:solidFill>
              </a:rPr>
              <a:t> (unvaccinated, haven't completed a primary vaccine series, or are 18 or older and more than 5 months out from your second Pfizer or Moderna dose, or more than 2 months out from your J&amp;J vaccine dose but haven't received a booster dose):</a:t>
            </a:r>
          </a:p>
          <a:p>
            <a:pPr marL="342900" indent="-342900" fontAlgn="base">
              <a:buFont typeface="Arial" panose="020B0604020202020204" pitchFamily="34" charset="0"/>
              <a:buChar char="•"/>
            </a:pPr>
            <a:r>
              <a:rPr lang="en-US" dirty="0">
                <a:solidFill>
                  <a:schemeClr val="tx1"/>
                </a:solidFill>
              </a:rPr>
              <a:t>Stay home and quarantine for 5 days, monitor for symptoms, and get tested at least 5 days after exposure.</a:t>
            </a:r>
          </a:p>
          <a:p>
            <a:pPr marL="342900" indent="-342900" fontAlgn="base">
              <a:buFont typeface="Arial" panose="020B0604020202020204" pitchFamily="34" charset="0"/>
              <a:buChar char="•"/>
            </a:pPr>
            <a:r>
              <a:rPr lang="en-US" dirty="0">
                <a:solidFill>
                  <a:schemeClr val="tx1"/>
                </a:solidFill>
              </a:rPr>
              <a:t>After ending quarantine, for 5 additional days, you should wear a mask around others, delay travel, avoid persons at high-risk for severe illness, and avoid places where you can't wear a mask.</a:t>
            </a:r>
          </a:p>
          <a:p>
            <a:pPr fontAlgn="base"/>
            <a:r>
              <a:rPr lang="en-US" dirty="0">
                <a:solidFill>
                  <a:schemeClr val="tx1"/>
                </a:solidFill>
              </a:rPr>
              <a:t>If you are unable to wear a mask when around others, you should continue to quarantine for a full 10 days.</a:t>
            </a:r>
          </a:p>
          <a:p>
            <a:pPr fontAlgn="base"/>
            <a:endParaRPr lang="en-US" dirty="0">
              <a:solidFill>
                <a:schemeClr val="tx1"/>
              </a:solidFill>
            </a:endParaRPr>
          </a:p>
          <a:p>
            <a:pPr fontAlgn="base"/>
            <a:r>
              <a:rPr lang="en-US" dirty="0">
                <a:solidFill>
                  <a:schemeClr val="tx1"/>
                </a:solidFill>
              </a:rPr>
              <a:t>If symptoms occur, you should immediately isolate until a negative test confirms symptoms are not attributable to COVID-19.</a:t>
            </a:r>
          </a:p>
          <a:p>
            <a:pPr fontAlgn="base"/>
            <a:endParaRPr lang="en-US" dirty="0">
              <a:solidFill>
                <a:schemeClr val="tx1"/>
              </a:solidFill>
            </a:endParaRPr>
          </a:p>
          <a:p>
            <a:pPr fontAlgn="base"/>
            <a:r>
              <a:rPr lang="en-US" dirty="0">
                <a:solidFill>
                  <a:schemeClr val="tx1"/>
                </a:solidFill>
              </a:rPr>
              <a:t>If you test positive for COVID-19, you should isolate for 5 days from the date of the positive test result.</a:t>
            </a:r>
          </a:p>
          <a:p>
            <a:endParaRPr lang="en-US" dirty="0"/>
          </a:p>
        </p:txBody>
      </p:sp>
    </p:spTree>
    <p:extLst>
      <p:ext uri="{BB962C8B-B14F-4D97-AF65-F5344CB8AC3E}">
        <p14:creationId xmlns:p14="http://schemas.microsoft.com/office/powerpoint/2010/main" val="1684112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solidFill>
                  <a:schemeClr val="tx1"/>
                </a:solidFill>
              </a:rPr>
              <a:t>Require employees to report exposure and/or positive test</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OK to share positive tests without identifying names</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Set policy for when not permitted in office- quarantine</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Ensure no discrimination or retaliation</a:t>
            </a:r>
          </a:p>
          <a:p>
            <a:endParaRPr lang="en-US" dirty="0"/>
          </a:p>
        </p:txBody>
      </p:sp>
    </p:spTree>
    <p:extLst>
      <p:ext uri="{BB962C8B-B14F-4D97-AF65-F5344CB8AC3E}">
        <p14:creationId xmlns:p14="http://schemas.microsoft.com/office/powerpoint/2010/main" val="3822837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Vaccinations</a:t>
            </a:r>
            <a:br>
              <a:rPr lang="en-US" sz="3200" dirty="0"/>
            </a:br>
            <a:endParaRPr lang="en-US" dirty="0"/>
          </a:p>
        </p:txBody>
      </p:sp>
      <p:sp>
        <p:nvSpPr>
          <p:cNvPr id="3" name="Content Placeholder 2"/>
          <p:cNvSpPr>
            <a:spLocks noGrp="1"/>
          </p:cNvSpPr>
          <p:nvPr>
            <p:ph idx="1"/>
          </p:nvPr>
        </p:nvSpPr>
        <p:spPr/>
        <p:txBody>
          <a:bodyPr>
            <a:normAutofit fontScale="92500"/>
          </a:bodyPr>
          <a:lstStyle/>
          <a:p>
            <a:r>
              <a:rPr lang="en-US" dirty="0">
                <a:solidFill>
                  <a:schemeClr val="tx1"/>
                </a:solidFill>
              </a:rPr>
              <a:t>The U.S. Department of Labor’s Occupational Safety and Health Administration (OSHA) withdrew the vaccination and testing emergency temporary standard (ETS) issued on Nov. 5, 2021, to protect unvaccinated employees of large employers with 100 or more employees from workplace exposure to coronavirus. The withdrawal was effective January 26, 2022.</a:t>
            </a:r>
          </a:p>
          <a:p>
            <a:endParaRPr lang="en-US" dirty="0">
              <a:solidFill>
                <a:schemeClr val="tx1"/>
              </a:solidFill>
            </a:endParaRPr>
          </a:p>
          <a:p>
            <a:r>
              <a:rPr lang="en-US" dirty="0">
                <a:solidFill>
                  <a:schemeClr val="tx1"/>
                </a:solidFill>
              </a:rPr>
              <a:t>Although OSHA is withdrawing the vaccination and testing ETS as an enforceable emergency temporary standard, the agency is not withdrawing the ETS as a proposed rule. The agency is prioritizing its resources to focus on finalizing a permanent COVID-19 Healthcare Standard.</a:t>
            </a:r>
          </a:p>
          <a:p>
            <a:endParaRPr lang="en-US" dirty="0">
              <a:solidFill>
                <a:schemeClr val="tx1"/>
              </a:solidFill>
            </a:endParaRPr>
          </a:p>
          <a:p>
            <a:r>
              <a:rPr lang="en-US" dirty="0">
                <a:solidFill>
                  <a:schemeClr val="tx1"/>
                </a:solidFill>
              </a:rPr>
              <a:t>OSHA strongly encourages vaccination of workers against the continuing dangers posed by COVID-19 in the workplace.</a:t>
            </a:r>
          </a:p>
          <a:p>
            <a:endParaRPr lang="en-US" dirty="0">
              <a:solidFill>
                <a:schemeClr val="tx1"/>
              </a:solidFill>
            </a:endParaRPr>
          </a:p>
          <a:p>
            <a:r>
              <a:rPr lang="en-US" b="1" dirty="0">
                <a:solidFill>
                  <a:schemeClr val="tx1"/>
                </a:solidFill>
              </a:rPr>
              <a:t>BUT EMPLOYERS CAN STILL REQUIRE VACCINATIONS</a:t>
            </a:r>
          </a:p>
          <a:p>
            <a:endParaRPr lang="en-US" sz="3600" dirty="0"/>
          </a:p>
        </p:txBody>
      </p:sp>
    </p:spTree>
    <p:extLst>
      <p:ext uri="{BB962C8B-B14F-4D97-AF65-F5344CB8AC3E}">
        <p14:creationId xmlns:p14="http://schemas.microsoft.com/office/powerpoint/2010/main" val="2421238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5514" y="116114"/>
            <a:ext cx="8169093" cy="722086"/>
          </a:xfrm>
        </p:spPr>
        <p:txBody>
          <a:bodyPr>
            <a:noAutofit/>
          </a:bodyPr>
          <a:lstStyle/>
          <a:p>
            <a:pPr algn="ctr"/>
            <a:r>
              <a:rPr lang="en-US" sz="4800" dirty="0"/>
              <a:t>Disclaimer</a:t>
            </a:r>
          </a:p>
        </p:txBody>
      </p:sp>
      <p:sp>
        <p:nvSpPr>
          <p:cNvPr id="5" name="Content Placeholder 4"/>
          <p:cNvSpPr>
            <a:spLocks noGrp="1"/>
          </p:cNvSpPr>
          <p:nvPr>
            <p:ph idx="1"/>
          </p:nvPr>
        </p:nvSpPr>
        <p:spPr>
          <a:xfrm>
            <a:off x="1724025" y="1074057"/>
            <a:ext cx="8743950" cy="5181600"/>
          </a:xfrm>
        </p:spPr>
        <p:txBody>
          <a:bodyPr>
            <a:normAutofit fontScale="47500" lnSpcReduction="20000"/>
          </a:bodyPr>
          <a:lstStyle/>
          <a:p>
            <a:r>
              <a:rPr lang="en-US" sz="6100" i="1" dirty="0"/>
              <a:t>The materials contained in this presentation were created by Laddey, Clark &amp; Ryan, LLP, for informational purposes only and are not intended and should not be construed as a substitute for legal advice.</a:t>
            </a:r>
          </a:p>
          <a:p>
            <a:r>
              <a:rPr lang="en-US" sz="6100" i="1" dirty="0"/>
              <a:t>This seminar is not intended to create an attorney-client relationship between you and Laddey, Clark &amp; Ryan, LLP.  </a:t>
            </a:r>
          </a:p>
          <a:p>
            <a:r>
              <a:rPr lang="en-US" sz="6100" i="1" dirty="0"/>
              <a:t>This seminar is not intended to serve as an advertisement or solicitation.</a:t>
            </a:r>
          </a:p>
          <a:p>
            <a:r>
              <a:rPr lang="en-US" sz="6100" i="1" dirty="0"/>
              <a:t>All materials in this seminar are copyrighted © 2021 Laddey, Clark &amp; Ryan, LLP. </a:t>
            </a:r>
          </a:p>
          <a:p>
            <a:r>
              <a:rPr lang="en-US" sz="6100" i="1" dirty="0"/>
              <a:t>The reproduction of any materials contained in this seminar without the permission of Laddey, Clark &amp; Ryan, LLP, is prohibited.</a:t>
            </a:r>
          </a:p>
          <a:p>
            <a:endParaRPr lang="en-US" dirty="0"/>
          </a:p>
        </p:txBody>
      </p:sp>
    </p:spTree>
    <p:extLst>
      <p:ext uri="{BB962C8B-B14F-4D97-AF65-F5344CB8AC3E}">
        <p14:creationId xmlns:p14="http://schemas.microsoft.com/office/powerpoint/2010/main" val="1650026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835D-36DA-43C3-98FD-4924DD67D9A7}"/>
              </a:ext>
            </a:extLst>
          </p:cNvPr>
          <p:cNvSpPr>
            <a:spLocks noGrp="1"/>
          </p:cNvSpPr>
          <p:nvPr>
            <p:ph type="title"/>
          </p:nvPr>
        </p:nvSpPr>
        <p:spPr/>
        <p:txBody>
          <a:bodyPr/>
          <a:lstStyle/>
          <a:p>
            <a:r>
              <a:rPr lang="en-US" dirty="0"/>
              <a:t>Asking if Employees are Vaccinated</a:t>
            </a:r>
          </a:p>
        </p:txBody>
      </p:sp>
      <p:sp>
        <p:nvSpPr>
          <p:cNvPr id="3" name="Content Placeholder 2">
            <a:extLst>
              <a:ext uri="{FF2B5EF4-FFF2-40B4-BE49-F238E27FC236}">
                <a16:creationId xmlns:a16="http://schemas.microsoft.com/office/drawing/2014/main" id="{FC5E9DEE-D15E-4541-B604-DEA6D1D6EDC6}"/>
              </a:ext>
            </a:extLst>
          </p:cNvPr>
          <p:cNvSpPr>
            <a:spLocks noGrp="1"/>
          </p:cNvSpPr>
          <p:nvPr>
            <p:ph idx="1"/>
          </p:nvPr>
        </p:nvSpPr>
        <p:spPr/>
        <p:txBody>
          <a:bodyPr/>
          <a:lstStyle/>
          <a:p>
            <a:pPr marL="342900" indent="-342900">
              <a:buFont typeface="Arial" panose="020B0604020202020204" pitchFamily="34" charset="0"/>
              <a:buChar char="•"/>
            </a:pPr>
            <a:r>
              <a:rPr lang="en-US" dirty="0">
                <a:solidFill>
                  <a:schemeClr val="tx1"/>
                </a:solidFill>
              </a:rPr>
              <a:t>Employers are allowed to ask for proof of vaccination</a:t>
            </a:r>
          </a:p>
          <a:p>
            <a:pPr marL="342900" indent="-342900">
              <a:buFont typeface="Arial" panose="020B0604020202020204" pitchFamily="34" charset="0"/>
              <a:buChar char="•"/>
            </a:pPr>
            <a:r>
              <a:rPr lang="en-US" dirty="0">
                <a:solidFill>
                  <a:schemeClr val="tx1"/>
                </a:solidFill>
              </a:rPr>
              <a:t>Confidential health information must be kept separately from general personnel files.</a:t>
            </a:r>
          </a:p>
          <a:p>
            <a:pPr marL="800100" lvl="1" indent="-342900">
              <a:buFont typeface="Arial" panose="020B0604020202020204" pitchFamily="34" charset="0"/>
              <a:buChar char="•"/>
            </a:pPr>
            <a:r>
              <a:rPr lang="en-US" dirty="0">
                <a:solidFill>
                  <a:schemeClr val="tx1"/>
                </a:solidFill>
              </a:rPr>
              <a:t>Must remain confidential and is not shared with others</a:t>
            </a:r>
          </a:p>
          <a:p>
            <a:pPr marL="342900" indent="-342900">
              <a:buFont typeface="Arial" panose="020B0604020202020204" pitchFamily="34" charset="0"/>
              <a:buChar char="•"/>
            </a:pPr>
            <a:r>
              <a:rPr lang="en-US" dirty="0">
                <a:solidFill>
                  <a:schemeClr val="tx1"/>
                </a:solidFill>
              </a:rPr>
              <a:t>HIPAA does not prevent asking if an employee or a visitor has been vaccinated and to provide proof of the vaccine. </a:t>
            </a:r>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42824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Acceptable proof of vaccination status</a:t>
            </a:r>
          </a:p>
        </p:txBody>
      </p:sp>
      <p:sp>
        <p:nvSpPr>
          <p:cNvPr id="3" name="Content Placeholder 2"/>
          <p:cNvSpPr>
            <a:spLocks noGrp="1"/>
          </p:cNvSpPr>
          <p:nvPr>
            <p:ph idx="1"/>
          </p:nvPr>
        </p:nvSpPr>
        <p:spPr/>
        <p:txBody>
          <a:bodyPr>
            <a:normAutofit/>
          </a:bodyPr>
          <a:lstStyle/>
          <a:p>
            <a:pPr marL="800100" lvl="1" indent="-342900">
              <a:buFont typeface="Arial" panose="020B0604020202020204" pitchFamily="34" charset="0"/>
              <a:buChar char="•"/>
            </a:pPr>
            <a:r>
              <a:rPr lang="en-US" dirty="0">
                <a:solidFill>
                  <a:schemeClr val="tx1"/>
                </a:solidFill>
              </a:rPr>
              <a:t>The record of immunization from a health care provider or pharmacy; </a:t>
            </a:r>
          </a:p>
          <a:p>
            <a:pPr marL="800100" lvl="1" indent="-342900">
              <a:buFont typeface="Arial" panose="020B0604020202020204" pitchFamily="34" charset="0"/>
              <a:buChar char="•"/>
            </a:pPr>
            <a:r>
              <a:rPr lang="en-US" dirty="0">
                <a:solidFill>
                  <a:schemeClr val="tx1"/>
                </a:solidFill>
              </a:rPr>
              <a:t>A copy of the COVID-19 Vaccination Record Card; </a:t>
            </a:r>
          </a:p>
          <a:p>
            <a:pPr marL="800100" lvl="1" indent="-342900">
              <a:buFont typeface="Arial" panose="020B0604020202020204" pitchFamily="34" charset="0"/>
              <a:buChar char="•"/>
            </a:pPr>
            <a:r>
              <a:rPr lang="en-US" dirty="0">
                <a:solidFill>
                  <a:schemeClr val="tx1"/>
                </a:solidFill>
              </a:rPr>
              <a:t>A copy of medical records documenting the vaccination;</a:t>
            </a:r>
          </a:p>
          <a:p>
            <a:pPr marL="800100" lvl="1" indent="-342900">
              <a:buFont typeface="Arial" panose="020B0604020202020204" pitchFamily="34" charset="0"/>
              <a:buChar char="•"/>
            </a:pPr>
            <a:r>
              <a:rPr lang="en-US" dirty="0">
                <a:solidFill>
                  <a:schemeClr val="tx1"/>
                </a:solidFill>
              </a:rPr>
              <a:t>A copy of immunization records from a public health, state, or tribal immunization information system; or </a:t>
            </a:r>
          </a:p>
          <a:p>
            <a:pPr marL="800100" lvl="1" indent="-342900">
              <a:buFont typeface="Arial" panose="020B0604020202020204" pitchFamily="34" charset="0"/>
              <a:buChar char="•"/>
            </a:pPr>
            <a:r>
              <a:rPr lang="en-US" dirty="0">
                <a:solidFill>
                  <a:schemeClr val="tx1"/>
                </a:solidFill>
              </a:rPr>
              <a:t>A copy of any other official documentation that contains the type of vaccine administered, date(s) of administration, and the name of the health care professional(s) or clinic site(s) administering the vaccine(s). </a:t>
            </a:r>
          </a:p>
          <a:p>
            <a:pPr marL="342900" lvl="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Proof of vaccination generally should include the employee’s name, the type of vaccine administered, the date(s) of administration, and the name of the health care professional(s) or clinic site(s) that administered the vaccine.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191719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Acceptable proof of vaccination status</a:t>
            </a:r>
          </a:p>
        </p:txBody>
      </p:sp>
      <p:sp>
        <p:nvSpPr>
          <p:cNvPr id="3" name="Content Placeholder 2"/>
          <p:cNvSpPr>
            <a:spLocks noGrp="1"/>
          </p:cNvSpPr>
          <p:nvPr>
            <p:ph idx="1"/>
          </p:nvPr>
        </p:nvSpPr>
        <p:spPr/>
        <p:txBody>
          <a:bodyPr>
            <a:normAutofit/>
          </a:bodyPr>
          <a:lstStyle/>
          <a:p>
            <a:r>
              <a:rPr lang="en-US" dirty="0">
                <a:solidFill>
                  <a:schemeClr val="tx1"/>
                </a:solidFill>
              </a:rPr>
              <a:t>If an employee is unable to produce one of these acceptable forms of proof of vaccination, despite attempts to do so (e.g., by trying to contact the vaccine administrator or state health department), the employee can provide a signed and dated statement attesting to their vaccination status: </a:t>
            </a:r>
          </a:p>
          <a:p>
            <a:pPr lvl="1"/>
            <a:r>
              <a:rPr lang="en-US" sz="2000" i="1" dirty="0">
                <a:solidFill>
                  <a:schemeClr val="tx1"/>
                </a:solidFill>
              </a:rPr>
              <a:t>“I declare (or certify, verify, or state) that this statement about my vaccination status is true and accurate.  I understand that knowingly providing false information regarding my vaccination status on this form may subject me to criminal penalties.”  </a:t>
            </a:r>
          </a:p>
          <a:p>
            <a:pPr lvl="1"/>
            <a:endParaRPr lang="en-US" dirty="0">
              <a:solidFill>
                <a:schemeClr val="tx1"/>
              </a:solidFill>
            </a:endParaRPr>
          </a:p>
          <a:p>
            <a:r>
              <a:rPr lang="en-US" dirty="0">
                <a:solidFill>
                  <a:schemeClr val="tx1"/>
                </a:solidFill>
              </a:rPr>
              <a:t>An employee who attests to their vaccination status in this way should to the best of their recollection, include in their attestation the type of vaccine administered, the date(s) of administration, and the name of the health care professional(s) or clinic site(s) administering the vaccine.   </a:t>
            </a:r>
          </a:p>
          <a:p>
            <a:endParaRPr lang="en-US" dirty="0"/>
          </a:p>
        </p:txBody>
      </p:sp>
    </p:spTree>
    <p:extLst>
      <p:ext uri="{BB962C8B-B14F-4D97-AF65-F5344CB8AC3E}">
        <p14:creationId xmlns:p14="http://schemas.microsoft.com/office/powerpoint/2010/main" val="3588939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0D60-0A70-4B1D-A52A-0C426159D25E}"/>
              </a:ext>
            </a:extLst>
          </p:cNvPr>
          <p:cNvSpPr>
            <a:spLocks noGrp="1"/>
          </p:cNvSpPr>
          <p:nvPr>
            <p:ph type="title"/>
          </p:nvPr>
        </p:nvSpPr>
        <p:spPr/>
        <p:txBody>
          <a:bodyPr/>
          <a:lstStyle/>
          <a:p>
            <a:r>
              <a:rPr lang="en-US" dirty="0"/>
              <a:t>Mandatory Vaccine/Testing Policy	</a:t>
            </a:r>
          </a:p>
        </p:txBody>
      </p:sp>
      <p:sp>
        <p:nvSpPr>
          <p:cNvPr id="3" name="Content Placeholder 2">
            <a:extLst>
              <a:ext uri="{FF2B5EF4-FFF2-40B4-BE49-F238E27FC236}">
                <a16:creationId xmlns:a16="http://schemas.microsoft.com/office/drawing/2014/main" id="{80E220E9-7D30-4EEF-9DD4-9767EE2572B9}"/>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dirty="0">
                <a:solidFill>
                  <a:schemeClr val="tx1"/>
                </a:solidFill>
              </a:rPr>
              <a:t>Employers can implement a mandatory vaccination or testing policy. </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State and federal requirements do not affect and employer’s ability to impose a stricter than the law vaccination or testing requirement.</a:t>
            </a:r>
          </a:p>
          <a:p>
            <a:pPr marL="800100" lvl="1" indent="-342900">
              <a:buFont typeface="Arial" panose="020B0604020202020204" pitchFamily="34" charset="0"/>
              <a:buChar char="•"/>
            </a:pPr>
            <a:r>
              <a:rPr lang="en-US" dirty="0">
                <a:solidFill>
                  <a:schemeClr val="tx1"/>
                </a:solidFill>
              </a:rPr>
              <a:t>Can include testing. </a:t>
            </a:r>
          </a:p>
          <a:p>
            <a:pPr marL="800100" lvl="1" indent="-342900">
              <a:buFont typeface="Arial" panose="020B0604020202020204" pitchFamily="34" charset="0"/>
              <a:buChar char="•"/>
            </a:pPr>
            <a:r>
              <a:rPr lang="en-US" dirty="0">
                <a:solidFill>
                  <a:schemeClr val="tx1"/>
                </a:solidFill>
              </a:rPr>
              <a:t>May exempt certain employees- those who do not report to a workplace where other individuals (such as coworkers or customers) are present; employees while working from home; or employees who work exclusively outdoors</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Employers can offer an incentive to employees to get vaccinated.</a:t>
            </a:r>
          </a:p>
          <a:p>
            <a:pPr marL="800100" lvl="1" indent="-342900">
              <a:buFont typeface="Arial" panose="020B0604020202020204" pitchFamily="34" charset="0"/>
              <a:buChar char="•"/>
            </a:pPr>
            <a:r>
              <a:rPr lang="en-US" dirty="0">
                <a:solidFill>
                  <a:schemeClr val="tx1"/>
                </a:solidFill>
              </a:rPr>
              <a:t>Not too much though- cannot be so substantial it is coercive.</a:t>
            </a:r>
          </a:p>
          <a:p>
            <a:endParaRPr lang="en-US" dirty="0">
              <a:solidFill>
                <a:schemeClr val="tx1"/>
              </a:solidFill>
            </a:endParaRPr>
          </a:p>
          <a:p>
            <a:pPr marL="342900" indent="-342900">
              <a:buFont typeface="Arial" panose="020B0604020202020204" pitchFamily="34" charset="0"/>
              <a:buChar char="•"/>
            </a:pPr>
            <a:r>
              <a:rPr lang="en-US" dirty="0">
                <a:solidFill>
                  <a:schemeClr val="tx1"/>
                </a:solidFill>
              </a:rPr>
              <a:t>Both must be consistent and non-discriminatory in execution. </a:t>
            </a:r>
          </a:p>
        </p:txBody>
      </p:sp>
    </p:spTree>
    <p:extLst>
      <p:ext uri="{BB962C8B-B14F-4D97-AF65-F5344CB8AC3E}">
        <p14:creationId xmlns:p14="http://schemas.microsoft.com/office/powerpoint/2010/main" val="1681780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AFF4-843D-4053-B938-DABFFE13F03D}"/>
              </a:ext>
            </a:extLst>
          </p:cNvPr>
          <p:cNvSpPr>
            <a:spLocks noGrp="1"/>
          </p:cNvSpPr>
          <p:nvPr>
            <p:ph type="title"/>
          </p:nvPr>
        </p:nvSpPr>
        <p:spPr/>
        <p:txBody>
          <a:bodyPr/>
          <a:lstStyle/>
          <a:p>
            <a:r>
              <a:rPr lang="en-US" dirty="0"/>
              <a:t>Executive Order Number 283</a:t>
            </a:r>
          </a:p>
        </p:txBody>
      </p:sp>
      <p:sp>
        <p:nvSpPr>
          <p:cNvPr id="3" name="Content Placeholder 2">
            <a:extLst>
              <a:ext uri="{FF2B5EF4-FFF2-40B4-BE49-F238E27FC236}">
                <a16:creationId xmlns:a16="http://schemas.microsoft.com/office/drawing/2014/main" id="{492A545C-DA9D-451C-A645-C2D16E6083AF}"/>
              </a:ext>
            </a:extLst>
          </p:cNvPr>
          <p:cNvSpPr>
            <a:spLocks noGrp="1"/>
          </p:cNvSpPr>
          <p:nvPr>
            <p:ph idx="1"/>
          </p:nvPr>
        </p:nvSpPr>
        <p:spPr/>
        <p:txBody>
          <a:bodyPr>
            <a:normAutofit/>
          </a:bodyPr>
          <a:lstStyle/>
          <a:p>
            <a:pPr marL="285750" indent="-285750">
              <a:buFont typeface="Arial" panose="020B0604020202020204" pitchFamily="34" charset="0"/>
              <a:buChar char="•"/>
            </a:pPr>
            <a:r>
              <a:rPr lang="en-US" spc="15" dirty="0">
                <a:solidFill>
                  <a:schemeClr val="tx1"/>
                </a:solidFill>
                <a:ea typeface="Calibri" panose="020F0502020204030204" pitchFamily="34" charset="0"/>
                <a:cs typeface="Calibri" panose="020F0502020204030204" pitchFamily="34" charset="0"/>
              </a:rPr>
              <a:t>R</a:t>
            </a:r>
            <a:r>
              <a:rPr lang="en-US" spc="15" dirty="0">
                <a:solidFill>
                  <a:schemeClr val="tx1"/>
                </a:solidFill>
                <a:effectLst/>
                <a:ea typeface="Calibri" panose="020F0502020204030204" pitchFamily="34" charset="0"/>
                <a:cs typeface="Calibri" panose="020F0502020204030204" pitchFamily="34" charset="0"/>
              </a:rPr>
              <a:t>equires workers at </a:t>
            </a:r>
            <a:r>
              <a:rPr lang="en-US" b="1" spc="15" dirty="0">
                <a:solidFill>
                  <a:schemeClr val="tx1"/>
                </a:solidFill>
                <a:effectLst/>
                <a:ea typeface="Calibri" panose="020F0502020204030204" pitchFamily="34" charset="0"/>
                <a:cs typeface="Calibri" panose="020F0502020204030204" pitchFamily="34" charset="0"/>
              </a:rPr>
              <a:t>New Jersey healthcare facilities and high-risk congregate settings</a:t>
            </a:r>
            <a:r>
              <a:rPr lang="en-US" spc="15" dirty="0">
                <a:solidFill>
                  <a:schemeClr val="tx1"/>
                </a:solidFill>
                <a:effectLst/>
                <a:ea typeface="Calibri" panose="020F0502020204030204" pitchFamily="34" charset="0"/>
                <a:cs typeface="Calibri" panose="020F0502020204030204" pitchFamily="34" charset="0"/>
              </a:rPr>
              <a:t> to be fully vaccinated by specific dates.</a:t>
            </a:r>
          </a:p>
          <a:p>
            <a:pPr marL="285750" indent="-285750">
              <a:buFont typeface="Arial" panose="020B0604020202020204" pitchFamily="34" charset="0"/>
              <a:buChar char="•"/>
            </a:pPr>
            <a:endParaRPr lang="en-US" spc="15" dirty="0">
              <a:solidFill>
                <a:schemeClr val="tx1"/>
              </a:solidFill>
              <a:effectLst/>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pc="15" dirty="0">
                <a:solidFill>
                  <a:schemeClr val="tx1"/>
                </a:solidFill>
                <a:ea typeface="Calibri" panose="020F0502020204030204" pitchFamily="34" charset="0"/>
                <a:cs typeface="Calibri" panose="020F0502020204030204" pitchFamily="34" charset="0"/>
              </a:rPr>
              <a:t>Failure to follow policy could result in disciplinary actions.</a:t>
            </a:r>
          </a:p>
          <a:p>
            <a:pPr marL="285750" indent="-285750">
              <a:buFont typeface="Arial" panose="020B0604020202020204" pitchFamily="34" charset="0"/>
              <a:buChar char="•"/>
            </a:pPr>
            <a:endParaRPr lang="en-US" spc="15" dirty="0">
              <a:solidFill>
                <a:schemeClr val="tx1"/>
              </a:solidFill>
              <a:effectLst/>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pc="15" dirty="0">
                <a:solidFill>
                  <a:schemeClr val="tx1"/>
                </a:solidFill>
                <a:effectLst/>
                <a:ea typeface="Calibri" panose="020F0502020204030204" pitchFamily="34" charset="0"/>
                <a:cs typeface="Calibri" panose="020F0502020204030204" pitchFamily="34" charset="0"/>
              </a:rPr>
              <a:t>As of January 19, 2022, healthcare workers in these settings will no longer be permitted to submit to testing as an alternative to full vaccination.</a:t>
            </a:r>
          </a:p>
          <a:p>
            <a:pPr marL="742950" lvl="1"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3835800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2FDF-FD47-4570-9C97-6C16EAE70CCB}"/>
              </a:ext>
            </a:extLst>
          </p:cNvPr>
          <p:cNvSpPr>
            <a:spLocks noGrp="1"/>
          </p:cNvSpPr>
          <p:nvPr>
            <p:ph type="title"/>
          </p:nvPr>
        </p:nvSpPr>
        <p:spPr/>
        <p:txBody>
          <a:bodyPr>
            <a:normAutofit fontScale="90000"/>
          </a:bodyPr>
          <a:lstStyle/>
          <a:p>
            <a:r>
              <a:rPr lang="en-US" dirty="0"/>
              <a:t>Workers Required to be Fully Vaccinated or get COVID Tested Once a Week</a:t>
            </a:r>
          </a:p>
        </p:txBody>
      </p:sp>
      <p:sp>
        <p:nvSpPr>
          <p:cNvPr id="3" name="Content Placeholder 2">
            <a:extLst>
              <a:ext uri="{FF2B5EF4-FFF2-40B4-BE49-F238E27FC236}">
                <a16:creationId xmlns:a16="http://schemas.microsoft.com/office/drawing/2014/main" id="{3ECEDF6F-D052-467D-B68F-EBE799C390F6}"/>
              </a:ext>
            </a:extLst>
          </p:cNvPr>
          <p:cNvSpPr>
            <a:spLocks noGrp="1"/>
          </p:cNvSpPr>
          <p:nvPr>
            <p:ph idx="1"/>
          </p:nvPr>
        </p:nvSpPr>
        <p:spPr>
          <a:xfrm>
            <a:off x="602018" y="1138989"/>
            <a:ext cx="10868087" cy="5144672"/>
          </a:xfrm>
        </p:spPr>
        <p:txBody>
          <a:bodyPr/>
          <a:lstStyle/>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800" dirty="0">
                <a:solidFill>
                  <a:schemeClr val="tx1"/>
                </a:solidFill>
                <a:effectLst/>
                <a:latin typeface="inherit"/>
                <a:ea typeface="Times New Roman" panose="02020603050405020304" pitchFamily="18" charset="0"/>
              </a:rPr>
              <a:t>Health care facilities and high-risk congregate settings</a:t>
            </a:r>
          </a:p>
          <a:p>
            <a:pPr marL="342900" marR="0" lvl="0" indent="-342900" fontAlgn="base">
              <a:spcBef>
                <a:spcPts val="0"/>
              </a:spcBef>
              <a:spcAft>
                <a:spcPts val="0"/>
              </a:spcAft>
              <a:buSzPts val="1000"/>
              <a:buFont typeface="Symbol" panose="05050102010706020507" pitchFamily="18" charset="2"/>
              <a:buChar char=""/>
              <a:tabLst>
                <a:tab pos="457200" algn="l"/>
              </a:tabLst>
            </a:pPr>
            <a:endParaRPr lang="en-US" sz="2800" dirty="0">
              <a:solidFill>
                <a:schemeClr val="tx1"/>
              </a:solidFill>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800" dirty="0">
                <a:solidFill>
                  <a:schemeClr val="tx1"/>
                </a:solidFill>
                <a:effectLst/>
                <a:latin typeface="inherit"/>
                <a:ea typeface="Times New Roman" panose="02020603050405020304" pitchFamily="18" charset="0"/>
              </a:rPr>
              <a:t>Preschool through Grade 12 schools</a:t>
            </a:r>
          </a:p>
          <a:p>
            <a:pPr marL="342900" marR="0" lvl="0" indent="-342900" fontAlgn="base">
              <a:spcBef>
                <a:spcPts val="0"/>
              </a:spcBef>
              <a:spcAft>
                <a:spcPts val="0"/>
              </a:spcAft>
              <a:buSzPts val="1000"/>
              <a:buFont typeface="Symbol" panose="05050102010706020507" pitchFamily="18" charset="2"/>
              <a:buChar char=""/>
              <a:tabLst>
                <a:tab pos="457200" algn="l"/>
              </a:tabLst>
            </a:pPr>
            <a:endParaRPr lang="en-US" sz="2800" dirty="0">
              <a:solidFill>
                <a:schemeClr val="tx1"/>
              </a:solidFill>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800" dirty="0">
                <a:solidFill>
                  <a:schemeClr val="tx1"/>
                </a:solidFill>
                <a:effectLst/>
                <a:latin typeface="inherit"/>
                <a:ea typeface="Times New Roman" panose="02020603050405020304" pitchFamily="18" charset="0"/>
              </a:rPr>
              <a:t>State agencies, authorities, colleges, and universities</a:t>
            </a:r>
          </a:p>
          <a:p>
            <a:pPr marR="0" lvl="0" fontAlgn="base">
              <a:spcBef>
                <a:spcPts val="0"/>
              </a:spcBef>
              <a:spcAft>
                <a:spcPts val="0"/>
              </a:spcAft>
              <a:buSzPts val="1000"/>
              <a:tabLst>
                <a:tab pos="457200" algn="l"/>
              </a:tabLst>
            </a:pPr>
            <a:endParaRPr lang="en-US" sz="2800" dirty="0">
              <a:solidFill>
                <a:schemeClr val="tx1"/>
              </a:solidFill>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800" dirty="0">
                <a:solidFill>
                  <a:schemeClr val="tx1"/>
                </a:solidFill>
                <a:effectLst/>
                <a:latin typeface="inherit"/>
                <a:ea typeface="Times New Roman" panose="02020603050405020304" pitchFamily="18" charset="0"/>
              </a:rPr>
              <a:t>Child care facilities</a:t>
            </a:r>
          </a:p>
          <a:p>
            <a:pPr marL="342900" marR="0" lvl="0" indent="-342900" fontAlgn="base">
              <a:spcBef>
                <a:spcPts val="0"/>
              </a:spcBef>
              <a:spcAft>
                <a:spcPts val="0"/>
              </a:spcAft>
              <a:buSzPts val="1000"/>
              <a:buFont typeface="Symbol" panose="05050102010706020507" pitchFamily="18" charset="2"/>
              <a:buChar char=""/>
              <a:tabLst>
                <a:tab pos="457200" algn="l"/>
              </a:tabLst>
            </a:pPr>
            <a:endParaRPr lang="en-US" sz="2800" dirty="0">
              <a:solidFill>
                <a:schemeClr val="tx1"/>
              </a:solidFill>
              <a:latin typeface="inherit"/>
              <a:ea typeface="Calibri" panose="020F0502020204030204" pitchFamily="34" charset="0"/>
            </a:endParaRPr>
          </a:p>
          <a:p>
            <a:pPr marR="0" lvl="0" fontAlgn="base">
              <a:spcBef>
                <a:spcPts val="0"/>
              </a:spcBef>
              <a:spcAft>
                <a:spcPts val="0"/>
              </a:spcAft>
              <a:buSzPts val="1000"/>
              <a:tabLst>
                <a:tab pos="457200" algn="l"/>
              </a:tabLst>
            </a:pPr>
            <a:r>
              <a:rPr lang="en-US" sz="2800" dirty="0">
                <a:solidFill>
                  <a:schemeClr val="tx1"/>
                </a:solidFill>
                <a:latin typeface="inherit"/>
                <a:ea typeface="Calibri" panose="020F0502020204030204" pitchFamily="34" charset="0"/>
              </a:rPr>
              <a:t>Both Rapid and PCR Tests are acceptable for weekly testing.</a:t>
            </a:r>
            <a:endParaRPr lang="en-US" sz="2800" dirty="0">
              <a:solidFill>
                <a:schemeClr val="tx1"/>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439208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B3D98-6F70-4C08-B114-0E7F8801A064}"/>
              </a:ext>
            </a:extLst>
          </p:cNvPr>
          <p:cNvSpPr>
            <a:spLocks noGrp="1"/>
          </p:cNvSpPr>
          <p:nvPr>
            <p:ph type="title"/>
          </p:nvPr>
        </p:nvSpPr>
        <p:spPr/>
        <p:txBody>
          <a:bodyPr/>
          <a:lstStyle/>
          <a:p>
            <a:r>
              <a:rPr lang="en-US" dirty="0"/>
              <a:t>Handling Medical and Religious Exemptions</a:t>
            </a:r>
          </a:p>
        </p:txBody>
      </p:sp>
      <p:sp>
        <p:nvSpPr>
          <p:cNvPr id="3" name="Content Placeholder 2">
            <a:extLst>
              <a:ext uri="{FF2B5EF4-FFF2-40B4-BE49-F238E27FC236}">
                <a16:creationId xmlns:a16="http://schemas.microsoft.com/office/drawing/2014/main" id="{516868AC-7581-4C2C-B89C-18F43BDC3082}"/>
              </a:ext>
            </a:extLst>
          </p:cNvPr>
          <p:cNvSpPr>
            <a:spLocks noGrp="1"/>
          </p:cNvSpPr>
          <p:nvPr>
            <p:ph idx="1"/>
          </p:nvPr>
        </p:nvSpPr>
        <p:spPr/>
        <p:txBody>
          <a:bodyPr>
            <a:normAutofit/>
          </a:bodyPr>
          <a:lstStyle/>
          <a:p>
            <a:pPr marL="342900" indent="-342900">
              <a:buFont typeface="Arial" panose="020B0604020202020204" pitchFamily="34" charset="0"/>
              <a:buChar char="•"/>
            </a:pPr>
            <a:r>
              <a:rPr lang="en-US" sz="2800" dirty="0">
                <a:solidFill>
                  <a:schemeClr val="tx1"/>
                </a:solidFill>
              </a:rPr>
              <a:t>Exempting any employee from a vaccine mandate for religious or medical reasons requires an interactive process. </a:t>
            </a:r>
          </a:p>
          <a:p>
            <a:pPr marL="342900" indent="-342900">
              <a:buFont typeface="Arial" panose="020B0604020202020204" pitchFamily="34" charset="0"/>
              <a:buChar char="•"/>
            </a:pPr>
            <a:endParaRPr lang="en-US" sz="2800" dirty="0">
              <a:solidFill>
                <a:schemeClr val="tx1"/>
              </a:solidFill>
            </a:endParaRPr>
          </a:p>
          <a:p>
            <a:pPr marL="342900" indent="-342900">
              <a:buFont typeface="Arial" panose="020B0604020202020204" pitchFamily="34" charset="0"/>
              <a:buChar char="•"/>
            </a:pPr>
            <a:r>
              <a:rPr lang="en-US" sz="2800" dirty="0">
                <a:solidFill>
                  <a:schemeClr val="tx1"/>
                </a:solidFill>
              </a:rPr>
              <a:t>Process determines if a reasonable accommodation can be granted and the terms of said accommodation. </a:t>
            </a:r>
          </a:p>
          <a:p>
            <a:pPr marL="342900" indent="-342900">
              <a:buFont typeface="Arial" panose="020B0604020202020204" pitchFamily="34" charset="0"/>
              <a:buChar char="•"/>
            </a:pPr>
            <a:endParaRPr lang="en-US" sz="2800" dirty="0">
              <a:solidFill>
                <a:schemeClr val="tx1"/>
              </a:solidFill>
            </a:endParaRPr>
          </a:p>
          <a:p>
            <a:pPr marL="342900" indent="-342900">
              <a:buFont typeface="Arial" panose="020B0604020202020204" pitchFamily="34" charset="0"/>
              <a:buChar char="•"/>
            </a:pPr>
            <a:r>
              <a:rPr lang="en-US" sz="2800" dirty="0">
                <a:solidFill>
                  <a:schemeClr val="tx1"/>
                </a:solidFill>
              </a:rPr>
              <a:t>Must consider each exemption request individually and avoid a one-size-fits-all approach. </a:t>
            </a:r>
          </a:p>
        </p:txBody>
      </p:sp>
    </p:spTree>
    <p:extLst>
      <p:ext uri="{BB962C8B-B14F-4D97-AF65-F5344CB8AC3E}">
        <p14:creationId xmlns:p14="http://schemas.microsoft.com/office/powerpoint/2010/main" val="3806748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CB404-AE46-4EA4-B91F-62F68CE6609F}"/>
              </a:ext>
            </a:extLst>
          </p:cNvPr>
          <p:cNvSpPr>
            <a:spLocks noGrp="1"/>
          </p:cNvSpPr>
          <p:nvPr>
            <p:ph type="title"/>
          </p:nvPr>
        </p:nvSpPr>
        <p:spPr/>
        <p:txBody>
          <a:bodyPr/>
          <a:lstStyle/>
          <a:p>
            <a:r>
              <a:rPr lang="en-US" dirty="0"/>
              <a:t>Religious Exemptions</a:t>
            </a:r>
          </a:p>
        </p:txBody>
      </p:sp>
      <p:sp>
        <p:nvSpPr>
          <p:cNvPr id="3" name="Content Placeholder 2">
            <a:extLst>
              <a:ext uri="{FF2B5EF4-FFF2-40B4-BE49-F238E27FC236}">
                <a16:creationId xmlns:a16="http://schemas.microsoft.com/office/drawing/2014/main" id="{2E3CD9A8-EB50-40C0-BA11-596908127AAE}"/>
              </a:ext>
            </a:extLst>
          </p:cNvPr>
          <p:cNvSpPr>
            <a:spLocks noGrp="1"/>
          </p:cNvSpPr>
          <p:nvPr>
            <p:ph idx="1"/>
          </p:nvPr>
        </p:nvSpPr>
        <p:spPr/>
        <p:txBody>
          <a:bodyPr/>
          <a:lstStyle/>
          <a:p>
            <a:pPr marL="342900" indent="-342900">
              <a:buFont typeface="Arial" panose="020B0604020202020204" pitchFamily="34" charset="0"/>
              <a:buChar char="•"/>
            </a:pPr>
            <a:r>
              <a:rPr lang="en-US" dirty="0">
                <a:solidFill>
                  <a:schemeClr val="tx1"/>
                </a:solidFill>
              </a:rPr>
              <a:t>For seeking religious exemptions in the workplace, the key word is “</a:t>
            </a:r>
            <a:r>
              <a:rPr lang="en-US" b="1" dirty="0">
                <a:solidFill>
                  <a:schemeClr val="tx1"/>
                </a:solidFill>
              </a:rPr>
              <a:t>SINCERE</a:t>
            </a:r>
            <a:r>
              <a:rPr lang="en-US" dirty="0">
                <a:solidFill>
                  <a:schemeClr val="tx1"/>
                </a:solidFill>
              </a:rPr>
              <a:t>”.</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The EEOC stated that although “sincerity” is rarely an issue, factors may undermine the employee’s credibility:</a:t>
            </a:r>
          </a:p>
          <a:p>
            <a:pPr marL="1257300" lvl="2" indent="-342900">
              <a:buFont typeface="Arial" panose="020B0604020202020204" pitchFamily="34" charset="0"/>
              <a:buChar char="•"/>
            </a:pPr>
            <a:r>
              <a:rPr lang="en-US" dirty="0">
                <a:solidFill>
                  <a:schemeClr val="tx1"/>
                </a:solidFill>
              </a:rPr>
              <a:t>Behaves inconsistently to a professed belief.</a:t>
            </a:r>
          </a:p>
          <a:p>
            <a:pPr marL="1257300" lvl="2" indent="-342900">
              <a:buFont typeface="Arial" panose="020B0604020202020204" pitchFamily="34" charset="0"/>
              <a:buChar char="•"/>
            </a:pPr>
            <a:r>
              <a:rPr lang="en-US" dirty="0">
                <a:solidFill>
                  <a:schemeClr val="tx1"/>
                </a:solidFill>
              </a:rPr>
              <a:t>Sought out for a particularly desirable benefit for secular reasons.</a:t>
            </a:r>
          </a:p>
          <a:p>
            <a:pPr marL="1257300" lvl="2" indent="-342900">
              <a:buFont typeface="Arial" panose="020B0604020202020204" pitchFamily="34" charset="0"/>
              <a:buChar char="•"/>
            </a:pPr>
            <a:r>
              <a:rPr lang="en-US" dirty="0">
                <a:solidFill>
                  <a:schemeClr val="tx1"/>
                </a:solidFill>
              </a:rPr>
              <a:t>The timing of request is suspect (i.e. followed by earlier request for the same benefit for secular reasons).</a:t>
            </a:r>
          </a:p>
          <a:p>
            <a:pPr marL="1257300" lvl="2" indent="-342900">
              <a:buFont typeface="Arial" panose="020B0604020202020204" pitchFamily="34" charset="0"/>
              <a:buChar char="•"/>
            </a:pPr>
            <a:r>
              <a:rPr lang="en-US" dirty="0">
                <a:solidFill>
                  <a:schemeClr val="tx1"/>
                </a:solidFill>
              </a:rPr>
              <a:t>Employer has suspicion it is being sought out for non-religious reasons. </a:t>
            </a:r>
          </a:p>
        </p:txBody>
      </p:sp>
    </p:spTree>
    <p:extLst>
      <p:ext uri="{BB962C8B-B14F-4D97-AF65-F5344CB8AC3E}">
        <p14:creationId xmlns:p14="http://schemas.microsoft.com/office/powerpoint/2010/main" val="398739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1B013-B3D3-451C-BC4C-522B282EEC61}"/>
              </a:ext>
            </a:extLst>
          </p:cNvPr>
          <p:cNvSpPr>
            <a:spLocks noGrp="1"/>
          </p:cNvSpPr>
          <p:nvPr>
            <p:ph type="title"/>
          </p:nvPr>
        </p:nvSpPr>
        <p:spPr/>
        <p:txBody>
          <a:bodyPr/>
          <a:lstStyle/>
          <a:p>
            <a:r>
              <a:rPr lang="en-US" dirty="0"/>
              <a:t>Medical Exemption	</a:t>
            </a:r>
          </a:p>
        </p:txBody>
      </p:sp>
      <p:sp>
        <p:nvSpPr>
          <p:cNvPr id="3" name="Content Placeholder 2">
            <a:extLst>
              <a:ext uri="{FF2B5EF4-FFF2-40B4-BE49-F238E27FC236}">
                <a16:creationId xmlns:a16="http://schemas.microsoft.com/office/drawing/2014/main" id="{452A4FA4-810E-47E4-AFA3-BDBF7F108452}"/>
              </a:ext>
            </a:extLst>
          </p:cNvPr>
          <p:cNvSpPr>
            <a:spLocks noGrp="1"/>
          </p:cNvSpPr>
          <p:nvPr>
            <p:ph idx="1"/>
          </p:nvPr>
        </p:nvSpPr>
        <p:spPr/>
        <p:txBody>
          <a:bodyPr>
            <a:normAutofit/>
          </a:bodyPr>
          <a:lstStyle/>
          <a:p>
            <a:pPr marL="342900" indent="-342900">
              <a:buFont typeface="Arial" panose="020B0604020202020204" pitchFamily="34" charset="0"/>
              <a:buChar char="•"/>
            </a:pPr>
            <a:r>
              <a:rPr lang="en-US" sz="2800" dirty="0">
                <a:solidFill>
                  <a:schemeClr val="tx1"/>
                </a:solidFill>
              </a:rPr>
              <a:t>The only realistic medical reason is a severe allergy to a component/ingredient or the vaccine.</a:t>
            </a:r>
          </a:p>
          <a:p>
            <a:pPr marL="342900" indent="-342900">
              <a:buFont typeface="Arial" panose="020B0604020202020204" pitchFamily="34" charset="0"/>
              <a:buChar char="•"/>
            </a:pPr>
            <a:endParaRPr lang="en-US" sz="2800" dirty="0">
              <a:solidFill>
                <a:schemeClr val="tx1"/>
              </a:solidFill>
            </a:endParaRPr>
          </a:p>
          <a:p>
            <a:pPr marL="342900" indent="-342900">
              <a:buFont typeface="Arial" panose="020B0604020202020204" pitchFamily="34" charset="0"/>
              <a:buChar char="•"/>
            </a:pPr>
            <a:r>
              <a:rPr lang="en-US" sz="2800" dirty="0">
                <a:solidFill>
                  <a:schemeClr val="tx1"/>
                </a:solidFill>
              </a:rPr>
              <a:t>Previous exposure to COVID-19 does not medically exempt from being able to receive the vaccine. </a:t>
            </a:r>
          </a:p>
          <a:p>
            <a:pPr marL="342900" indent="-342900">
              <a:buFont typeface="Arial" panose="020B0604020202020204" pitchFamily="34" charset="0"/>
              <a:buChar char="•"/>
            </a:pPr>
            <a:endParaRPr lang="en-US" sz="2800" dirty="0">
              <a:solidFill>
                <a:schemeClr val="tx1"/>
              </a:solidFill>
            </a:endParaRPr>
          </a:p>
          <a:p>
            <a:pPr marL="342900" indent="-342900">
              <a:buFont typeface="Arial" panose="020B0604020202020204" pitchFamily="34" charset="0"/>
              <a:buChar char="•"/>
            </a:pPr>
            <a:r>
              <a:rPr lang="en-US" sz="2800" dirty="0">
                <a:solidFill>
                  <a:schemeClr val="tx1"/>
                </a:solidFill>
              </a:rPr>
              <a:t>If the exemption is anything other than an allergic reaction, you should require addition supporting documentation. </a:t>
            </a:r>
          </a:p>
        </p:txBody>
      </p:sp>
    </p:spTree>
    <p:extLst>
      <p:ext uri="{BB962C8B-B14F-4D97-AF65-F5344CB8AC3E}">
        <p14:creationId xmlns:p14="http://schemas.microsoft.com/office/powerpoint/2010/main" val="3234419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r>
              <a:rPr lang="en-US" sz="2800" dirty="0">
                <a:solidFill>
                  <a:schemeClr val="tx1"/>
                </a:solidFill>
              </a:rPr>
              <a:t>What can employers do about employees who refuse to comply with a mandatory vaccination or mask policies?</a:t>
            </a:r>
          </a:p>
          <a:p>
            <a:pPr marL="342900" indent="-342900">
              <a:buFont typeface="Arial" panose="020B0604020202020204" pitchFamily="34" charset="0"/>
              <a:buChar char="•"/>
            </a:pPr>
            <a:r>
              <a:rPr lang="en-US" sz="2800" dirty="0">
                <a:solidFill>
                  <a:schemeClr val="tx1"/>
                </a:solidFill>
              </a:rPr>
              <a:t>Consider accommodations,</a:t>
            </a:r>
          </a:p>
          <a:p>
            <a:pPr marL="342900" indent="-342900">
              <a:buFont typeface="Arial" panose="020B0604020202020204" pitchFamily="34" charset="0"/>
              <a:buChar char="•"/>
            </a:pPr>
            <a:r>
              <a:rPr lang="en-US" sz="2800" dirty="0">
                <a:solidFill>
                  <a:schemeClr val="tx1"/>
                </a:solidFill>
              </a:rPr>
              <a:t>Discipline, and/or </a:t>
            </a:r>
          </a:p>
          <a:p>
            <a:pPr marL="342900" indent="-342900">
              <a:buFont typeface="Arial" panose="020B0604020202020204" pitchFamily="34" charset="0"/>
              <a:buChar char="•"/>
            </a:pPr>
            <a:r>
              <a:rPr lang="en-US" sz="2800" dirty="0">
                <a:solidFill>
                  <a:schemeClr val="tx1"/>
                </a:solidFill>
              </a:rPr>
              <a:t>Terminate.</a:t>
            </a:r>
          </a:p>
          <a:p>
            <a:pPr marL="342900" indent="-342900">
              <a:buFont typeface="Arial" panose="020B0604020202020204" pitchFamily="34" charset="0"/>
              <a:buChar char="•"/>
            </a:pPr>
            <a:endParaRPr lang="en-US" sz="2800" dirty="0">
              <a:solidFill>
                <a:schemeClr val="tx1"/>
              </a:solidFill>
            </a:endParaRPr>
          </a:p>
          <a:p>
            <a:r>
              <a:rPr lang="en-US" sz="2800" dirty="0">
                <a:solidFill>
                  <a:schemeClr val="tx1"/>
                </a:solidFill>
              </a:rPr>
              <a:t>Have a clear policy and implement it uniformly and consistently.</a:t>
            </a:r>
          </a:p>
        </p:txBody>
      </p:sp>
    </p:spTree>
    <p:extLst>
      <p:ext uri="{BB962C8B-B14F-4D97-AF65-F5344CB8AC3E}">
        <p14:creationId xmlns:p14="http://schemas.microsoft.com/office/powerpoint/2010/main" val="2536881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While we hope to move from a pandemic to an epidemic, there are still many employment decisions to be addressed.</a:t>
            </a:r>
          </a:p>
          <a:p>
            <a:pPr marL="457200" indent="-457200">
              <a:buAutoNum type="arabicPeriod"/>
            </a:pPr>
            <a:r>
              <a:rPr lang="en-US" dirty="0"/>
              <a:t>Employee absences – for vaccine, COVID exposure/illness and family needs</a:t>
            </a:r>
          </a:p>
          <a:p>
            <a:pPr marL="914400" lvl="1" indent="-457200">
              <a:buAutoNum type="arabicPeriod"/>
            </a:pPr>
            <a:r>
              <a:rPr lang="en-US" dirty="0"/>
              <a:t>Paid leave</a:t>
            </a:r>
          </a:p>
          <a:p>
            <a:pPr marL="914400" lvl="1" indent="-457200">
              <a:buAutoNum type="arabicPeriod"/>
            </a:pPr>
            <a:r>
              <a:rPr lang="en-US" dirty="0"/>
              <a:t>Job protections</a:t>
            </a:r>
          </a:p>
          <a:p>
            <a:pPr marL="457200" indent="-457200">
              <a:buAutoNum type="arabicPeriod"/>
            </a:pPr>
            <a:r>
              <a:rPr lang="en-US" dirty="0"/>
              <a:t>Return to work</a:t>
            </a:r>
          </a:p>
          <a:p>
            <a:pPr marL="457200" indent="-457200">
              <a:buAutoNum type="arabicPeriod"/>
            </a:pPr>
            <a:r>
              <a:rPr lang="en-US" dirty="0"/>
              <a:t>Vaccinations</a:t>
            </a:r>
          </a:p>
          <a:p>
            <a:pPr marL="914400" lvl="1" indent="-457200">
              <a:buAutoNum type="arabicPeriod"/>
            </a:pPr>
            <a:r>
              <a:rPr lang="en-US" dirty="0"/>
              <a:t>Mandates</a:t>
            </a:r>
          </a:p>
          <a:p>
            <a:pPr marL="914400" lvl="1" indent="-457200">
              <a:buAutoNum type="arabicPeriod"/>
            </a:pPr>
            <a:r>
              <a:rPr lang="en-US" dirty="0"/>
              <a:t>Inquiries</a:t>
            </a:r>
          </a:p>
          <a:p>
            <a:pPr marL="914400" lvl="1" indent="-457200">
              <a:buAutoNum type="arabicPeriod"/>
            </a:pPr>
            <a:r>
              <a:rPr lang="en-US" dirty="0"/>
              <a:t>Exemptions</a:t>
            </a:r>
          </a:p>
          <a:p>
            <a:endParaRPr lang="en-US" dirty="0"/>
          </a:p>
          <a:p>
            <a:pPr marL="457200" indent="-457200">
              <a:buAutoNum type="arabicPeriod"/>
            </a:pPr>
            <a:endParaRPr lang="en-US" dirty="0"/>
          </a:p>
          <a:p>
            <a:pPr marL="914400" lvl="1" indent="-457200">
              <a:buAutoNum type="arabicPeriod"/>
            </a:pPr>
            <a:endParaRPr lang="en-US" dirty="0"/>
          </a:p>
          <a:p>
            <a:pPr marL="457200" indent="-457200">
              <a:buAutoNum type="arabicPeriod"/>
            </a:pPr>
            <a:endParaRPr lang="en-US" dirty="0"/>
          </a:p>
        </p:txBody>
      </p:sp>
    </p:spTree>
    <p:extLst>
      <p:ext uri="{BB962C8B-B14F-4D97-AF65-F5344CB8AC3E}">
        <p14:creationId xmlns:p14="http://schemas.microsoft.com/office/powerpoint/2010/main" val="2289114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F5BAFB-04D7-4B35-B900-BA7865C3CD2D}"/>
              </a:ext>
            </a:extLst>
          </p:cNvPr>
          <p:cNvSpPr>
            <a:spLocks noGrp="1"/>
          </p:cNvSpPr>
          <p:nvPr>
            <p:ph type="title"/>
          </p:nvPr>
        </p:nvSpPr>
        <p:spPr>
          <a:xfrm>
            <a:off x="645459" y="1012313"/>
            <a:ext cx="10901082" cy="1500187"/>
          </a:xfrm>
        </p:spPr>
        <p:txBody>
          <a:bodyPr>
            <a:normAutofit/>
          </a:bodyPr>
          <a:lstStyle/>
          <a:p>
            <a:r>
              <a:rPr lang="en-US" sz="4000" dirty="0">
                <a:solidFill>
                  <a:schemeClr val="accent3">
                    <a:lumMod val="50000"/>
                  </a:schemeClr>
                </a:solidFill>
              </a:rPr>
              <a:t>Join US For the Next Webinar in </a:t>
            </a:r>
            <a:br>
              <a:rPr lang="en-US" sz="4000" dirty="0">
                <a:solidFill>
                  <a:schemeClr val="accent3">
                    <a:lumMod val="50000"/>
                  </a:schemeClr>
                </a:solidFill>
              </a:rPr>
            </a:br>
            <a:r>
              <a:rPr lang="en-US" sz="4000" dirty="0">
                <a:solidFill>
                  <a:schemeClr val="accent3">
                    <a:lumMod val="50000"/>
                  </a:schemeClr>
                </a:solidFill>
              </a:rPr>
              <a:t>our 2022 Employment Series</a:t>
            </a:r>
          </a:p>
        </p:txBody>
      </p:sp>
      <p:sp>
        <p:nvSpPr>
          <p:cNvPr id="5" name="Text Placeholder 4">
            <a:extLst>
              <a:ext uri="{FF2B5EF4-FFF2-40B4-BE49-F238E27FC236}">
                <a16:creationId xmlns:a16="http://schemas.microsoft.com/office/drawing/2014/main" id="{81293FDA-5211-4E72-9AA3-A459EBE7078B}"/>
              </a:ext>
            </a:extLst>
          </p:cNvPr>
          <p:cNvSpPr>
            <a:spLocks noGrp="1"/>
          </p:cNvSpPr>
          <p:nvPr>
            <p:ph type="body" idx="1"/>
          </p:nvPr>
        </p:nvSpPr>
        <p:spPr>
          <a:xfrm>
            <a:off x="1174091" y="2845314"/>
            <a:ext cx="9843818" cy="1500187"/>
          </a:xfrm>
        </p:spPr>
        <p:txBody>
          <a:bodyPr/>
          <a:lstStyle/>
          <a:p>
            <a:r>
              <a:rPr lang="en-US" sz="3600" b="0" i="0" dirty="0">
                <a:solidFill>
                  <a:schemeClr val="accent3">
                    <a:lumMod val="50000"/>
                  </a:schemeClr>
                </a:solidFill>
                <a:effectLst/>
                <a:latin typeface="Palatino Linotype" panose="02040502050505030304" pitchFamily="18" charset="0"/>
              </a:rPr>
              <a:t>Employment Challenges with Employees Working Remotely on Thursday, April 7, 2022</a:t>
            </a:r>
          </a:p>
          <a:p>
            <a:endParaRPr lang="en-US" dirty="0"/>
          </a:p>
        </p:txBody>
      </p:sp>
    </p:spTree>
    <p:extLst>
      <p:ext uri="{BB962C8B-B14F-4D97-AF65-F5344CB8AC3E}">
        <p14:creationId xmlns:p14="http://schemas.microsoft.com/office/powerpoint/2010/main" val="1023309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48344"/>
            <a:ext cx="9144000" cy="733313"/>
          </a:xfrm>
        </p:spPr>
        <p:txBody>
          <a:bodyPr>
            <a:noAutofit/>
          </a:bodyPr>
          <a:lstStyle/>
          <a:p>
            <a:pPr algn="ctr"/>
            <a:r>
              <a:rPr lang="en-US" sz="3200" dirty="0"/>
              <a:t>Connect with Laddey, Clark and Ryan, LLP</a:t>
            </a:r>
          </a:p>
        </p:txBody>
      </p:sp>
      <p:sp>
        <p:nvSpPr>
          <p:cNvPr id="8" name="Content Placeholder 7"/>
          <p:cNvSpPr>
            <a:spLocks noGrp="1"/>
          </p:cNvSpPr>
          <p:nvPr>
            <p:ph idx="1"/>
          </p:nvPr>
        </p:nvSpPr>
        <p:spPr>
          <a:xfrm>
            <a:off x="1975513" y="1081656"/>
            <a:ext cx="8278588" cy="5202004"/>
          </a:xfrm>
        </p:spPr>
        <p:txBody>
          <a:bodyPr/>
          <a:lstStyle/>
          <a:p>
            <a:endParaRPr lang="en-US" dirty="0"/>
          </a:p>
          <a:p>
            <a:endParaRPr lang="en-US" dirty="0"/>
          </a:p>
          <a:p>
            <a:endParaRPr lang="en-US" dirty="0"/>
          </a:p>
          <a:p>
            <a:endParaRPr lang="en-US" dirty="0"/>
          </a:p>
          <a:p>
            <a:endParaRPr lang="en-US" dirty="0"/>
          </a:p>
          <a:p>
            <a:endParaRPr lang="en-US" dirty="0"/>
          </a:p>
          <a:p>
            <a:endParaRPr lang="en-US" sz="1200" dirty="0"/>
          </a:p>
          <a:p>
            <a:r>
              <a:rPr lang="en-US" dirty="0"/>
              <a:t>	</a:t>
            </a:r>
            <a:r>
              <a:rPr lang="en-US" sz="2300" dirty="0"/>
              <a:t>	  Like us		     Connect with us		       Follow us</a:t>
            </a:r>
          </a:p>
        </p:txBody>
      </p:sp>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371" y="166075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9" y="166075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2742" y="1702935"/>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207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737F67B-3981-4C49-AEEA-5DED57C861D0}"/>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4059130" y="947738"/>
            <a:ext cx="4122953" cy="5335587"/>
          </a:xfrm>
          <a:prstGeom prst="rect">
            <a:avLst/>
          </a:prstGeom>
        </p:spPr>
      </p:pic>
    </p:spTree>
    <p:extLst>
      <p:ext uri="{BB962C8B-B14F-4D97-AF65-F5344CB8AC3E}">
        <p14:creationId xmlns:p14="http://schemas.microsoft.com/office/powerpoint/2010/main" val="1052084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F4798-4660-402E-8F3E-1A6E07247EE9}"/>
              </a:ext>
            </a:extLst>
          </p:cNvPr>
          <p:cNvSpPr>
            <a:spLocks noGrp="1"/>
          </p:cNvSpPr>
          <p:nvPr>
            <p:ph type="title"/>
          </p:nvPr>
        </p:nvSpPr>
        <p:spPr/>
        <p:txBody>
          <a:bodyPr>
            <a:noAutofit/>
          </a:bodyPr>
          <a:lstStyle/>
          <a:p>
            <a:r>
              <a:rPr lang="en-US" sz="3600" dirty="0"/>
              <a:t>Absences due to COVID-19</a:t>
            </a:r>
          </a:p>
        </p:txBody>
      </p:sp>
      <p:sp>
        <p:nvSpPr>
          <p:cNvPr id="3" name="Content Placeholder 2">
            <a:extLst>
              <a:ext uri="{FF2B5EF4-FFF2-40B4-BE49-F238E27FC236}">
                <a16:creationId xmlns:a16="http://schemas.microsoft.com/office/drawing/2014/main" id="{C9251796-42DD-459C-9554-4372B3FD7188}"/>
              </a:ext>
            </a:extLst>
          </p:cNvPr>
          <p:cNvSpPr>
            <a:spLocks noGrp="1"/>
          </p:cNvSpPr>
          <p:nvPr>
            <p:ph idx="1"/>
          </p:nvPr>
        </p:nvSpPr>
        <p:spPr>
          <a:xfrm>
            <a:off x="602018" y="1078523"/>
            <a:ext cx="11038117" cy="5205138"/>
          </a:xfrm>
        </p:spPr>
        <p:txBody>
          <a:bodyPr>
            <a:normAutofit/>
          </a:bodyPr>
          <a:lstStyle/>
          <a:p>
            <a:r>
              <a:rPr lang="en-US" sz="3200" dirty="0"/>
              <a:t>Need to consider </a:t>
            </a:r>
          </a:p>
          <a:p>
            <a:pPr marL="1257300" lvl="2" indent="-342900">
              <a:buFont typeface="Arial" panose="020B0604020202020204" pitchFamily="34" charset="0"/>
              <a:buChar char="•"/>
            </a:pPr>
            <a:r>
              <a:rPr lang="en-US" sz="3200" dirty="0"/>
              <a:t>New Jersey Paid Sick Leave Law </a:t>
            </a:r>
          </a:p>
          <a:p>
            <a:pPr marL="1257300" lvl="2" indent="-342900">
              <a:buFont typeface="Arial" panose="020B0604020202020204" pitchFamily="34" charset="0"/>
              <a:buChar char="•"/>
            </a:pPr>
            <a:r>
              <a:rPr lang="en-US" sz="3200" dirty="0"/>
              <a:t>Family and Medical Leave Act (FMLA)</a:t>
            </a:r>
          </a:p>
          <a:p>
            <a:pPr marL="1257300" lvl="2" indent="-342900">
              <a:buFont typeface="Arial" panose="020B0604020202020204" pitchFamily="34" charset="0"/>
              <a:buChar char="•"/>
            </a:pPr>
            <a:r>
              <a:rPr lang="en-US" sz="3200" dirty="0"/>
              <a:t>New Jersey Family Leave Act (NJFLA)</a:t>
            </a:r>
          </a:p>
          <a:p>
            <a:pPr marL="1257300" lvl="2" indent="-342900">
              <a:buFont typeface="Arial" panose="020B0604020202020204" pitchFamily="34" charset="0"/>
              <a:buChar char="•"/>
            </a:pPr>
            <a:r>
              <a:rPr lang="en-US" sz="3200" dirty="0"/>
              <a:t>Disability Leave</a:t>
            </a:r>
          </a:p>
          <a:p>
            <a:pPr marL="1257300" lvl="2" indent="-342900">
              <a:buFont typeface="Arial" panose="020B0604020202020204" pitchFamily="34" charset="0"/>
              <a:buChar char="•"/>
            </a:pPr>
            <a:r>
              <a:rPr lang="en-US" sz="3200" dirty="0"/>
              <a:t>Family Leave Insurance</a:t>
            </a:r>
          </a:p>
          <a:p>
            <a:pPr marL="1257300" lvl="2" indent="-342900">
              <a:buFont typeface="Arial" panose="020B0604020202020204" pitchFamily="34" charset="0"/>
              <a:buChar char="•"/>
            </a:pPr>
            <a:r>
              <a:rPr lang="en-US" sz="3200" dirty="0"/>
              <a:t>Workers Compensation Insurance</a:t>
            </a:r>
          </a:p>
        </p:txBody>
      </p:sp>
    </p:spTree>
    <p:extLst>
      <p:ext uri="{BB962C8B-B14F-4D97-AF65-F5344CB8AC3E}">
        <p14:creationId xmlns:p14="http://schemas.microsoft.com/office/powerpoint/2010/main" val="4103607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A8471-DC41-4350-BE3F-1E1BD6C2DF1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91F6439-1DDE-4003-9BD3-92A080B05308}"/>
              </a:ext>
            </a:extLst>
          </p:cNvPr>
          <p:cNvSpPr>
            <a:spLocks noGrp="1"/>
          </p:cNvSpPr>
          <p:nvPr>
            <p:ph idx="1"/>
          </p:nvPr>
        </p:nvSpPr>
        <p:spPr/>
        <p:txBody>
          <a:bodyPr>
            <a:normAutofit fontScale="92500" lnSpcReduction="10000"/>
          </a:bodyPr>
          <a:lstStyle/>
          <a:p>
            <a:r>
              <a:rPr lang="en-US" sz="3200" dirty="0">
                <a:solidFill>
                  <a:schemeClr val="tx1"/>
                </a:solidFill>
              </a:rPr>
              <a:t>To receive payments from Unemployment, Temporary Disability, and Family Leave Insurance due to COVID absences, one must apply through the New Jersey Department of Labor (NJDL).</a:t>
            </a:r>
          </a:p>
          <a:p>
            <a:endParaRPr lang="en-US" sz="3200" dirty="0">
              <a:solidFill>
                <a:schemeClr val="tx1"/>
              </a:solidFill>
            </a:endParaRPr>
          </a:p>
          <a:p>
            <a:r>
              <a:rPr lang="en-US" sz="3200" dirty="0">
                <a:solidFill>
                  <a:schemeClr val="tx1"/>
                </a:solidFill>
              </a:rPr>
              <a:t>FMLA and NJFLA are UNPAID leave, that require an application to the employer. </a:t>
            </a:r>
          </a:p>
          <a:p>
            <a:endParaRPr lang="en-US" sz="3200" dirty="0">
              <a:solidFill>
                <a:schemeClr val="tx1"/>
              </a:solidFill>
            </a:endParaRPr>
          </a:p>
          <a:p>
            <a:r>
              <a:rPr lang="en-US" sz="3200" dirty="0">
                <a:solidFill>
                  <a:schemeClr val="tx1"/>
                </a:solidFill>
              </a:rPr>
              <a:t>NJ Paid Sick Leave is provided directly by employers.</a:t>
            </a:r>
          </a:p>
          <a:p>
            <a:endParaRPr lang="en-US" sz="3200" dirty="0">
              <a:solidFill>
                <a:schemeClr val="tx1"/>
              </a:solidFill>
            </a:endParaRPr>
          </a:p>
          <a:p>
            <a:r>
              <a:rPr lang="en-US" sz="3200" dirty="0">
                <a:solidFill>
                  <a:schemeClr val="tx1"/>
                </a:solidFill>
              </a:rPr>
              <a:t>A claim for Workers Compensation coverage must be filed by the employee through the Workers Compensation carrier.</a:t>
            </a:r>
          </a:p>
        </p:txBody>
      </p:sp>
    </p:spTree>
    <p:extLst>
      <p:ext uri="{BB962C8B-B14F-4D97-AF65-F5344CB8AC3E}">
        <p14:creationId xmlns:p14="http://schemas.microsoft.com/office/powerpoint/2010/main" val="2649635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8C332C-691B-4B7D-BF15-EA74EBE77635}"/>
              </a:ext>
            </a:extLst>
          </p:cNvPr>
          <p:cNvSpPr>
            <a:spLocks noGrp="1"/>
          </p:cNvSpPr>
          <p:nvPr>
            <p:ph type="title"/>
          </p:nvPr>
        </p:nvSpPr>
        <p:spPr>
          <a:xfrm>
            <a:off x="730279" y="519953"/>
            <a:ext cx="10731441" cy="825656"/>
          </a:xfrm>
        </p:spPr>
        <p:txBody>
          <a:bodyPr/>
          <a:lstStyle/>
          <a:p>
            <a:r>
              <a:rPr lang="en-US" sz="2400" dirty="0"/>
              <a:t>If an individual is unable to work because they are getting the COVID-19 vaccine or are recovering from side effects, they:</a:t>
            </a:r>
          </a:p>
        </p:txBody>
      </p:sp>
      <p:sp>
        <p:nvSpPr>
          <p:cNvPr id="6" name="Text Placeholder 5">
            <a:extLst>
              <a:ext uri="{FF2B5EF4-FFF2-40B4-BE49-F238E27FC236}">
                <a16:creationId xmlns:a16="http://schemas.microsoft.com/office/drawing/2014/main" id="{B9784FEE-468B-4C16-8800-45EFA23BEFEE}"/>
              </a:ext>
            </a:extLst>
          </p:cNvPr>
          <p:cNvSpPr>
            <a:spLocks noGrp="1"/>
          </p:cNvSpPr>
          <p:nvPr>
            <p:ph type="body" sz="half" idx="2"/>
          </p:nvPr>
        </p:nvSpPr>
        <p:spPr>
          <a:xfrm>
            <a:off x="730280" y="1631577"/>
            <a:ext cx="10746612" cy="4518212"/>
          </a:xfrm>
        </p:spPr>
        <p:txBody>
          <a:bodyPr/>
          <a:lstStyle/>
          <a:p>
            <a:r>
              <a:rPr lang="en-US" sz="2800" b="1" dirty="0">
                <a:effectLst/>
                <a:ea typeface="Times New Roman" panose="02020603050405020304" pitchFamily="18" charset="0"/>
              </a:rPr>
              <a:t>Can use accrued Earned Sick Leave</a:t>
            </a:r>
          </a:p>
          <a:p>
            <a:pPr marL="742950" lvl="1" indent="-285750">
              <a:buFont typeface="Arial" panose="020B0604020202020204" pitchFamily="34" charset="0"/>
              <a:buChar char="•"/>
            </a:pPr>
            <a:r>
              <a:rPr lang="en-US" sz="2800" dirty="0">
                <a:effectLst/>
                <a:ea typeface="Times New Roman" panose="02020603050405020304" pitchFamily="18" charset="0"/>
              </a:rPr>
              <a:t>NJ employers must provide full-time, part-time, and temporary employees with up to 40 hours of paid sick leave per year.</a:t>
            </a:r>
          </a:p>
          <a:p>
            <a:pPr marL="742950" lvl="1" indent="-285750">
              <a:buFont typeface="Arial" panose="020B0604020202020204" pitchFamily="34" charset="0"/>
              <a:buChar char="•"/>
            </a:pPr>
            <a:r>
              <a:rPr lang="en-US" sz="2800" dirty="0">
                <a:effectLst/>
                <a:ea typeface="Times New Roman" panose="02020603050405020304" pitchFamily="18" charset="0"/>
              </a:rPr>
              <a:t>Can be used to care for themselves or a loved one, including for COVID-19 testing, illness, quarantine, or vaccination.</a:t>
            </a:r>
          </a:p>
          <a:p>
            <a:pPr marL="742950" lvl="1" indent="-285750">
              <a:buFont typeface="Arial" panose="020B0604020202020204" pitchFamily="34" charset="0"/>
              <a:buChar char="•"/>
            </a:pPr>
            <a:r>
              <a:rPr lang="en-US" sz="2800" dirty="0">
                <a:effectLst/>
                <a:ea typeface="Times New Roman" panose="02020603050405020304" pitchFamily="18" charset="0"/>
              </a:rPr>
              <a:t>Can also use earned sick leave to travel to and from a vaccine appointment and recover from side effects, as well.</a:t>
            </a:r>
            <a:endParaRPr lang="en-US" sz="2800"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4014236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B98A-4924-4AAE-A9A8-C073AB8D537B}"/>
              </a:ext>
            </a:extLst>
          </p:cNvPr>
          <p:cNvSpPr>
            <a:spLocks noGrp="1"/>
          </p:cNvSpPr>
          <p:nvPr>
            <p:ph type="title"/>
          </p:nvPr>
        </p:nvSpPr>
        <p:spPr>
          <a:xfrm>
            <a:off x="576941" y="170505"/>
            <a:ext cx="11038117" cy="603957"/>
          </a:xfrm>
        </p:spPr>
        <p:txBody>
          <a:bodyPr>
            <a:normAutofit fontScale="90000"/>
          </a:bodyPr>
          <a:lstStyle/>
          <a:p>
            <a:r>
              <a:rPr lang="en-US" sz="2700" dirty="0">
                <a:solidFill>
                  <a:schemeClr val="tx1"/>
                </a:solidFill>
                <a:effectLst/>
                <a:latin typeface="+mj-lt"/>
                <a:ea typeface="Calibri" panose="020F0502020204030204" pitchFamily="34" charset="0"/>
              </a:rPr>
              <a:t>If an individual has tested </a:t>
            </a:r>
            <a:r>
              <a:rPr lang="en-US" sz="2700" b="1" dirty="0">
                <a:solidFill>
                  <a:schemeClr val="tx1"/>
                </a:solidFill>
                <a:effectLst/>
                <a:latin typeface="+mj-lt"/>
                <a:ea typeface="Calibri" panose="020F0502020204030204" pitchFamily="34" charset="0"/>
              </a:rPr>
              <a:t>positive for COVID-19, or has symptoms of COVID-19</a:t>
            </a:r>
            <a:r>
              <a:rPr lang="en-US" sz="2700" dirty="0">
                <a:solidFill>
                  <a:schemeClr val="tx1"/>
                </a:solidFill>
                <a:effectLst/>
                <a:latin typeface="+mj-lt"/>
                <a:ea typeface="Calibri" panose="020F0502020204030204" pitchFamily="34" charset="0"/>
              </a:rPr>
              <a:t> and is unable to work, they:</a:t>
            </a:r>
            <a:br>
              <a:rPr lang="en-US" sz="3200" dirty="0">
                <a:effectLst/>
                <a:latin typeface="Times New Roman" panose="02020603050405020304" pitchFamily="18"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3AA5B122-694E-4152-BD67-2DCE69FDB036}"/>
              </a:ext>
            </a:extLst>
          </p:cNvPr>
          <p:cNvSpPr>
            <a:spLocks noGrp="1"/>
          </p:cNvSpPr>
          <p:nvPr>
            <p:ph idx="1"/>
          </p:nvPr>
        </p:nvSpPr>
        <p:spPr>
          <a:xfrm>
            <a:off x="576941" y="1231173"/>
            <a:ext cx="11038117" cy="5335299"/>
          </a:xfrm>
        </p:spPr>
        <p:txBody>
          <a:bodyPr/>
          <a:lstStyle/>
          <a:p>
            <a:pPr marL="171450" marR="0" lvl="0" indent="-171450" algn="l" defTabSz="4572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US" sz="2800" b="1" i="0" u="none" strike="noStrike" kern="1200" cap="none" spc="0" normalizeH="0" baseline="0" noProof="0" dirty="0">
                <a:ln>
                  <a:noFill/>
                </a:ln>
                <a:solidFill>
                  <a:schemeClr val="tx1"/>
                </a:solidFill>
                <a:effectLst/>
                <a:uLnTx/>
                <a:uFillTx/>
                <a:ea typeface="Times New Roman" panose="02020603050405020304" pitchFamily="18" charset="0"/>
              </a:rPr>
              <a:t>Cannot be discriminated against</a:t>
            </a:r>
            <a:r>
              <a:rPr kumimoji="0" lang="en-US" sz="2800" b="0" i="0" u="none" strike="noStrike" kern="1200" cap="none" spc="0" normalizeH="0" baseline="0" noProof="0" dirty="0">
                <a:ln>
                  <a:noFill/>
                </a:ln>
                <a:solidFill>
                  <a:schemeClr val="tx1"/>
                </a:solidFill>
                <a:effectLst/>
                <a:uLnTx/>
                <a:uFillTx/>
                <a:ea typeface="Times New Roman" panose="02020603050405020304" pitchFamily="18" charset="0"/>
              </a:rPr>
              <a:t>. </a:t>
            </a:r>
          </a:p>
          <a:p>
            <a:pPr marL="628650" lvl="1" indent="-171450">
              <a:spcBef>
                <a:spcPts val="0"/>
              </a:spcBef>
              <a:buSzPts val="1000"/>
              <a:buFont typeface="Arial" panose="020B0604020202020204" pitchFamily="34" charset="0"/>
              <a:buChar char="•"/>
              <a:tabLst>
                <a:tab pos="457200" algn="l"/>
              </a:tabLst>
              <a:defRPr/>
            </a:pPr>
            <a:r>
              <a:rPr kumimoji="0" lang="en-US" sz="2800" b="0" i="0" u="none" strike="noStrike" kern="1200" cap="none" spc="0" normalizeH="0" baseline="0" noProof="0" dirty="0">
                <a:ln>
                  <a:noFill/>
                </a:ln>
                <a:solidFill>
                  <a:schemeClr val="tx1"/>
                </a:solidFill>
                <a:effectLst/>
                <a:uLnTx/>
                <a:uFillTx/>
                <a:ea typeface="Times New Roman" panose="02020603050405020304" pitchFamily="18" charset="0"/>
              </a:rPr>
              <a:t>Under the New Jersey Law Against Discrimination, employees are protected from discrimination and harassment based on actual or perceived disability. </a:t>
            </a:r>
          </a:p>
          <a:p>
            <a:pPr marL="628650" lvl="1" indent="-171450">
              <a:spcBef>
                <a:spcPts val="0"/>
              </a:spcBef>
              <a:buSzPts val="1000"/>
              <a:buFont typeface="Arial" panose="020B0604020202020204" pitchFamily="34" charset="0"/>
              <a:buChar char="•"/>
              <a:tabLst>
                <a:tab pos="457200" algn="l"/>
              </a:tabLst>
              <a:defRPr/>
            </a:pPr>
            <a:r>
              <a:rPr kumimoji="0" lang="en-US" sz="2800" b="0" i="0" u="none" strike="noStrike" kern="1200" cap="none" spc="0" normalizeH="0" baseline="0" noProof="0" dirty="0">
                <a:ln>
                  <a:noFill/>
                </a:ln>
                <a:solidFill>
                  <a:schemeClr val="tx1"/>
                </a:solidFill>
                <a:effectLst/>
                <a:uLnTx/>
                <a:uFillTx/>
                <a:ea typeface="Times New Roman" panose="02020603050405020304" pitchFamily="18" charset="0"/>
              </a:rPr>
              <a:t>Disability is defined as, among other things, any “physical … infirmity … which is caused by … illness …”.</a:t>
            </a:r>
          </a:p>
          <a:p>
            <a:pPr marL="1085850" lvl="2" indent="-171450">
              <a:spcBef>
                <a:spcPts val="0"/>
              </a:spcBef>
              <a:buSzPts val="1000"/>
              <a:buFont typeface="Arial" panose="020B0604020202020204" pitchFamily="34" charset="0"/>
              <a:buChar char="•"/>
              <a:tabLst>
                <a:tab pos="457200" algn="l"/>
              </a:tabLst>
              <a:defRPr/>
            </a:pPr>
            <a:r>
              <a:rPr kumimoji="0" lang="en-US" sz="2800" b="0" i="0" u="none" strike="noStrike" kern="1200" cap="none" spc="0" normalizeH="0" baseline="0" noProof="0" dirty="0">
                <a:ln>
                  <a:noFill/>
                </a:ln>
                <a:solidFill>
                  <a:schemeClr val="tx1"/>
                </a:solidFill>
                <a:effectLst/>
                <a:uLnTx/>
                <a:uFillTx/>
                <a:ea typeface="Times New Roman" panose="02020603050405020304" pitchFamily="18" charset="0"/>
              </a:rPr>
              <a:t>COVID-19 is an infectious disease caused by a newly discovered coronavirus, and would constitute an illness. </a:t>
            </a:r>
          </a:p>
          <a:p>
            <a:pPr marL="628650" marR="0" lvl="1" indent="-171450" algn="l" defTabSz="4572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US" sz="2800" b="0" i="0" u="none" strike="noStrike" kern="1200" cap="none" spc="0" normalizeH="0" baseline="0" noProof="0" dirty="0">
                <a:ln>
                  <a:noFill/>
                </a:ln>
                <a:solidFill>
                  <a:schemeClr val="tx1"/>
                </a:solidFill>
                <a:effectLst/>
                <a:uLnTx/>
                <a:uFillTx/>
                <a:ea typeface="Times New Roman" panose="02020603050405020304" pitchFamily="18" charset="0"/>
                <a:cs typeface="Times New Roman" panose="02020603050405020304" pitchFamily="18" charset="0"/>
              </a:rPr>
              <a:t>Any physical infirmity caused by COVID-19 qualifies as a disability under the law.  </a:t>
            </a:r>
          </a:p>
          <a:p>
            <a:endParaRPr lang="en-US" dirty="0"/>
          </a:p>
        </p:txBody>
      </p:sp>
    </p:spTree>
    <p:extLst>
      <p:ext uri="{BB962C8B-B14F-4D97-AF65-F5344CB8AC3E}">
        <p14:creationId xmlns:p14="http://schemas.microsoft.com/office/powerpoint/2010/main" val="4242704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spcBef>
                <a:spcPts val="0"/>
              </a:spcBef>
              <a:buSzPts val="1000"/>
              <a:tabLst>
                <a:tab pos="457200" algn="l"/>
              </a:tabLst>
              <a:defRPr/>
            </a:pPr>
            <a:r>
              <a:rPr lang="en-US" sz="2800" dirty="0">
                <a:solidFill>
                  <a:schemeClr val="tx1"/>
                </a:solidFill>
                <a:ea typeface="Times New Roman" panose="02020603050405020304" pitchFamily="18" charset="0"/>
                <a:cs typeface="Times New Roman" panose="02020603050405020304" pitchFamily="18" charset="0"/>
              </a:rPr>
              <a:t>An employer must provide reasonable accommodations to the employee unless doing so would impose an undue hardship on the employer’s operations. (Enforced by the NJ Division on Civil Rights)</a:t>
            </a:r>
          </a:p>
          <a:p>
            <a:pPr marL="628650" lvl="1" indent="-171450">
              <a:spcBef>
                <a:spcPts val="0"/>
              </a:spcBef>
              <a:buSzPts val="1000"/>
              <a:buFont typeface="Arial" panose="020B0604020202020204" pitchFamily="34" charset="0"/>
              <a:buChar char="•"/>
              <a:tabLst>
                <a:tab pos="457200" algn="l"/>
              </a:tabLst>
              <a:defRPr/>
            </a:pPr>
            <a:r>
              <a:rPr lang="en-US" sz="2800" dirty="0">
                <a:solidFill>
                  <a:schemeClr val="tx1"/>
                </a:solidFill>
                <a:ea typeface="Calibri" panose="020F0502020204030204" pitchFamily="34" charset="0"/>
                <a:cs typeface="Times New Roman" panose="02020603050405020304" pitchFamily="18" charset="0"/>
              </a:rPr>
              <a:t>Accommodations could include </a:t>
            </a:r>
            <a:r>
              <a:rPr lang="en-US" sz="2800" dirty="0">
                <a:solidFill>
                  <a:schemeClr val="tx1"/>
                </a:solidFill>
                <a:ea typeface="Times New Roman" panose="02020603050405020304" pitchFamily="18" charset="0"/>
                <a:cs typeface="Times New Roman" panose="02020603050405020304" pitchFamily="18" charset="0"/>
              </a:rPr>
              <a:t>telework or time off from work.</a:t>
            </a:r>
            <a:endParaRPr lang="en-US" sz="2800" dirty="0">
              <a:solidFill>
                <a:schemeClr val="tx1"/>
              </a:solidFill>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5410006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7605</TotalTime>
  <Words>2473</Words>
  <Application>Microsoft Office PowerPoint</Application>
  <PresentationFormat>Widescreen</PresentationFormat>
  <Paragraphs>197</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Courier New</vt:lpstr>
      <vt:lpstr>inherit</vt:lpstr>
      <vt:lpstr>Minion Pro</vt:lpstr>
      <vt:lpstr>Palatino Linotype</vt:lpstr>
      <vt:lpstr>Symbol</vt:lpstr>
      <vt:lpstr>Times New Roman</vt:lpstr>
      <vt:lpstr>1_Office Theme</vt:lpstr>
      <vt:lpstr>PowerPoint Presentation</vt:lpstr>
      <vt:lpstr>Disclaimer</vt:lpstr>
      <vt:lpstr>PowerPoint Presentation</vt:lpstr>
      <vt:lpstr>PowerPoint Presentation</vt:lpstr>
      <vt:lpstr>Absences due to COVID-19</vt:lpstr>
      <vt:lpstr>PowerPoint Presentation</vt:lpstr>
      <vt:lpstr>If an individual is unable to work because they are getting the COVID-19 vaccine or are recovering from side effects, they:</vt:lpstr>
      <vt:lpstr>If an individual has tested positive for COVID-19, or has symptoms of COVID-19 and is unable to work, they: </vt:lpstr>
      <vt:lpstr>PowerPoint Presentation</vt:lpstr>
      <vt:lpstr>If an individual has tested positive for COVID-19, or has symptoms of COVID-19 and is unable to work, they: </vt:lpstr>
      <vt:lpstr>Wage Replacement Benefits</vt:lpstr>
      <vt:lpstr>PowerPoint Presentation</vt:lpstr>
      <vt:lpstr>Wage Replacement Benefits</vt:lpstr>
      <vt:lpstr>If an employee needs to be absent due to school or day care closure, or need to care for family member with COVID: </vt:lpstr>
      <vt:lpstr>When can employees return to work?</vt:lpstr>
      <vt:lpstr>When can employees return to work?</vt:lpstr>
      <vt:lpstr>When can employees return to work?</vt:lpstr>
      <vt:lpstr>Policies</vt:lpstr>
      <vt:lpstr>Vaccinations </vt:lpstr>
      <vt:lpstr>Asking if Employees are Vaccinated</vt:lpstr>
      <vt:lpstr>Acceptable proof of vaccination status</vt:lpstr>
      <vt:lpstr>Acceptable proof of vaccination status</vt:lpstr>
      <vt:lpstr>Mandatory Vaccine/Testing Policy </vt:lpstr>
      <vt:lpstr>Executive Order Number 283</vt:lpstr>
      <vt:lpstr>Workers Required to be Fully Vaccinated or get COVID Tested Once a Week</vt:lpstr>
      <vt:lpstr>Handling Medical and Religious Exemptions</vt:lpstr>
      <vt:lpstr>Religious Exemptions</vt:lpstr>
      <vt:lpstr>Medical Exemption </vt:lpstr>
      <vt:lpstr>PowerPoint Presentation</vt:lpstr>
      <vt:lpstr>Join US For the Next Webinar in  our 2022 Employment Series</vt:lpstr>
      <vt:lpstr>Connect with Laddey, Clark and Ryan, LLP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Charlee L. Gee</dc:creator>
  <cp:lastModifiedBy>Jessica N. Civetta</cp:lastModifiedBy>
  <cp:revision>195</cp:revision>
  <cp:lastPrinted>2021-04-20T18:27:04Z</cp:lastPrinted>
  <dcterms:created xsi:type="dcterms:W3CDTF">2019-04-16T21:05:08Z</dcterms:created>
  <dcterms:modified xsi:type="dcterms:W3CDTF">2022-02-18T19:48:51Z</dcterms:modified>
</cp:coreProperties>
</file>